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3"/>
  </p:notesMasterIdLst>
  <p:handoutMasterIdLst>
    <p:handoutMasterId r:id="rId74"/>
  </p:handoutMasterIdLst>
  <p:sldIdLst>
    <p:sldId id="256" r:id="rId2"/>
    <p:sldId id="271" r:id="rId3"/>
    <p:sldId id="272" r:id="rId4"/>
    <p:sldId id="339" r:id="rId5"/>
    <p:sldId id="288" r:id="rId6"/>
    <p:sldId id="340" r:id="rId7"/>
    <p:sldId id="289" r:id="rId8"/>
    <p:sldId id="274" r:id="rId9"/>
    <p:sldId id="275" r:id="rId10"/>
    <p:sldId id="276" r:id="rId11"/>
    <p:sldId id="277" r:id="rId12"/>
    <p:sldId id="278" r:id="rId13"/>
    <p:sldId id="283" r:id="rId14"/>
    <p:sldId id="280" r:id="rId15"/>
    <p:sldId id="281" r:id="rId16"/>
    <p:sldId id="325" r:id="rId17"/>
    <p:sldId id="282" r:id="rId18"/>
    <p:sldId id="284" r:id="rId19"/>
    <p:sldId id="285" r:id="rId20"/>
    <p:sldId id="286" r:id="rId21"/>
    <p:sldId id="287" r:id="rId22"/>
    <p:sldId id="341" r:id="rId23"/>
    <p:sldId id="370" r:id="rId24"/>
    <p:sldId id="371" r:id="rId25"/>
    <p:sldId id="372" r:id="rId26"/>
    <p:sldId id="373" r:id="rId27"/>
    <p:sldId id="374" r:id="rId28"/>
    <p:sldId id="375" r:id="rId29"/>
    <p:sldId id="376" r:id="rId30"/>
    <p:sldId id="377" r:id="rId31"/>
    <p:sldId id="378" r:id="rId32"/>
    <p:sldId id="381" r:id="rId33"/>
    <p:sldId id="382" r:id="rId34"/>
    <p:sldId id="379" r:id="rId35"/>
    <p:sldId id="380" r:id="rId36"/>
    <p:sldId id="369" r:id="rId37"/>
    <p:sldId id="342" r:id="rId38"/>
    <p:sldId id="343" r:id="rId39"/>
    <p:sldId id="344" r:id="rId40"/>
    <p:sldId id="345" r:id="rId41"/>
    <p:sldId id="346" r:id="rId42"/>
    <p:sldId id="347" r:id="rId43"/>
    <p:sldId id="348" r:id="rId44"/>
    <p:sldId id="349" r:id="rId45"/>
    <p:sldId id="350" r:id="rId46"/>
    <p:sldId id="351" r:id="rId47"/>
    <p:sldId id="352" r:id="rId48"/>
    <p:sldId id="353" r:id="rId49"/>
    <p:sldId id="354" r:id="rId50"/>
    <p:sldId id="355" r:id="rId51"/>
    <p:sldId id="356" r:id="rId52"/>
    <p:sldId id="368" r:id="rId53"/>
    <p:sldId id="358" r:id="rId54"/>
    <p:sldId id="359" r:id="rId55"/>
    <p:sldId id="360" r:id="rId56"/>
    <p:sldId id="361" r:id="rId57"/>
    <p:sldId id="362" r:id="rId58"/>
    <p:sldId id="363" r:id="rId59"/>
    <p:sldId id="364" r:id="rId60"/>
    <p:sldId id="365" r:id="rId61"/>
    <p:sldId id="366" r:id="rId62"/>
    <p:sldId id="367" r:id="rId63"/>
    <p:sldId id="326" r:id="rId64"/>
    <p:sldId id="328" r:id="rId65"/>
    <p:sldId id="329" r:id="rId66"/>
    <p:sldId id="330" r:id="rId67"/>
    <p:sldId id="331" r:id="rId68"/>
    <p:sldId id="332" r:id="rId69"/>
    <p:sldId id="334" r:id="rId70"/>
    <p:sldId id="333" r:id="rId71"/>
    <p:sldId id="335"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99" autoAdjust="0"/>
  </p:normalViewPr>
  <p:slideViewPr>
    <p:cSldViewPr>
      <p:cViewPr>
        <p:scale>
          <a:sx n="98" d="100"/>
          <a:sy n="98" d="100"/>
        </p:scale>
        <p:origin x="-126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notesMaster" Target="notesMasters/notesMaster1.xml"/><Relationship Id="rId74" Type="http://schemas.openxmlformats.org/officeDocument/2006/relationships/handoutMaster" Target="handoutMasters/handoutMaster1.xml"/><Relationship Id="rId75" Type="http://schemas.openxmlformats.org/officeDocument/2006/relationships/printerSettings" Target="printerSettings/printerSettings1.bin"/><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raig\Dropbox\Dissertation%20Files\AECT-APT%20Char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raig\Dropbox\Dissertation%20Files\AECT-APT%20Char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Craig\Dropbox\Dissertation%20Files\AECT-APT%20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Charts!$A$47</c:f>
              <c:strCache>
                <c:ptCount val="1"/>
                <c:pt idx="0">
                  <c:v>Control</c:v>
                </c:pt>
              </c:strCache>
            </c:strRef>
          </c:tx>
          <c:invertIfNegative val="0"/>
          <c:cat>
            <c:strRef>
              <c:f>Charts!$B$46:$G$46</c:f>
              <c:strCache>
                <c:ptCount val="6"/>
                <c:pt idx="0">
                  <c:v>Applications</c:v>
                </c:pt>
                <c:pt idx="1">
                  <c:v>Analysis</c:v>
                </c:pt>
                <c:pt idx="2">
                  <c:v>Modesty</c:v>
                </c:pt>
                <c:pt idx="3">
                  <c:v>Observations</c:v>
                </c:pt>
                <c:pt idx="4">
                  <c:v>Greetings</c:v>
                </c:pt>
                <c:pt idx="5">
                  <c:v>Null/Other</c:v>
                </c:pt>
              </c:strCache>
            </c:strRef>
          </c:cat>
          <c:val>
            <c:numRef>
              <c:f>Charts!$B$47:$G$47</c:f>
              <c:numCache>
                <c:formatCode>General</c:formatCode>
                <c:ptCount val="6"/>
                <c:pt idx="0">
                  <c:v>51.0</c:v>
                </c:pt>
                <c:pt idx="1">
                  <c:v>36.0</c:v>
                </c:pt>
                <c:pt idx="2">
                  <c:v>9.0</c:v>
                </c:pt>
                <c:pt idx="3">
                  <c:v>272.0</c:v>
                </c:pt>
                <c:pt idx="4">
                  <c:v>59.0</c:v>
                </c:pt>
                <c:pt idx="5">
                  <c:v>2.0</c:v>
                </c:pt>
              </c:numCache>
            </c:numRef>
          </c:val>
        </c:ser>
        <c:ser>
          <c:idx val="1"/>
          <c:order val="1"/>
          <c:tx>
            <c:strRef>
              <c:f>Charts!$A$48</c:f>
              <c:strCache>
                <c:ptCount val="1"/>
                <c:pt idx="0">
                  <c:v>Staggered Participation</c:v>
                </c:pt>
              </c:strCache>
            </c:strRef>
          </c:tx>
          <c:invertIfNegative val="0"/>
          <c:cat>
            <c:strRef>
              <c:f>Charts!$B$46:$G$46</c:f>
              <c:strCache>
                <c:ptCount val="6"/>
                <c:pt idx="0">
                  <c:v>Applications</c:v>
                </c:pt>
                <c:pt idx="1">
                  <c:v>Analysis</c:v>
                </c:pt>
                <c:pt idx="2">
                  <c:v>Modesty</c:v>
                </c:pt>
                <c:pt idx="3">
                  <c:v>Observations</c:v>
                </c:pt>
                <c:pt idx="4">
                  <c:v>Greetings</c:v>
                </c:pt>
                <c:pt idx="5">
                  <c:v>Null/Other</c:v>
                </c:pt>
              </c:strCache>
            </c:strRef>
          </c:cat>
          <c:val>
            <c:numRef>
              <c:f>Charts!$B$48:$G$48</c:f>
              <c:numCache>
                <c:formatCode>General</c:formatCode>
                <c:ptCount val="6"/>
                <c:pt idx="0">
                  <c:v>63.0</c:v>
                </c:pt>
                <c:pt idx="1">
                  <c:v>63.0</c:v>
                </c:pt>
                <c:pt idx="2">
                  <c:v>13.0</c:v>
                </c:pt>
                <c:pt idx="3">
                  <c:v>209.0</c:v>
                </c:pt>
                <c:pt idx="4">
                  <c:v>71.0</c:v>
                </c:pt>
                <c:pt idx="5">
                  <c:v>7.0</c:v>
                </c:pt>
              </c:numCache>
            </c:numRef>
          </c:val>
        </c:ser>
        <c:ser>
          <c:idx val="2"/>
          <c:order val="2"/>
          <c:tx>
            <c:strRef>
              <c:f>Charts!$A$49</c:f>
              <c:strCache>
                <c:ptCount val="1"/>
                <c:pt idx="0">
                  <c:v>Modeled Discourse</c:v>
                </c:pt>
              </c:strCache>
            </c:strRef>
          </c:tx>
          <c:invertIfNegative val="0"/>
          <c:cat>
            <c:strRef>
              <c:f>Charts!$B$46:$G$46</c:f>
              <c:strCache>
                <c:ptCount val="6"/>
                <c:pt idx="0">
                  <c:v>Applications</c:v>
                </c:pt>
                <c:pt idx="1">
                  <c:v>Analysis</c:v>
                </c:pt>
                <c:pt idx="2">
                  <c:v>Modesty</c:v>
                </c:pt>
                <c:pt idx="3">
                  <c:v>Observations</c:v>
                </c:pt>
                <c:pt idx="4">
                  <c:v>Greetings</c:v>
                </c:pt>
                <c:pt idx="5">
                  <c:v>Null/Other</c:v>
                </c:pt>
              </c:strCache>
            </c:strRef>
          </c:cat>
          <c:val>
            <c:numRef>
              <c:f>Charts!$B$49:$G$49</c:f>
              <c:numCache>
                <c:formatCode>General</c:formatCode>
                <c:ptCount val="6"/>
                <c:pt idx="0">
                  <c:v>60.0</c:v>
                </c:pt>
                <c:pt idx="1">
                  <c:v>79.0</c:v>
                </c:pt>
                <c:pt idx="2">
                  <c:v>26.0</c:v>
                </c:pt>
                <c:pt idx="3">
                  <c:v>193.0</c:v>
                </c:pt>
                <c:pt idx="4">
                  <c:v>54.0</c:v>
                </c:pt>
                <c:pt idx="5">
                  <c:v>3.0</c:v>
                </c:pt>
              </c:numCache>
            </c:numRef>
          </c:val>
        </c:ser>
        <c:dLbls>
          <c:showLegendKey val="0"/>
          <c:showVal val="0"/>
          <c:showCatName val="0"/>
          <c:showSerName val="0"/>
          <c:showPercent val="0"/>
          <c:showBubbleSize val="0"/>
        </c:dLbls>
        <c:gapWidth val="150"/>
        <c:axId val="2117367864"/>
        <c:axId val="2117364872"/>
      </c:barChart>
      <c:catAx>
        <c:axId val="2117367864"/>
        <c:scaling>
          <c:orientation val="minMax"/>
        </c:scaling>
        <c:delete val="0"/>
        <c:axPos val="b"/>
        <c:majorTickMark val="none"/>
        <c:minorTickMark val="none"/>
        <c:tickLblPos val="nextTo"/>
        <c:crossAx val="2117364872"/>
        <c:crosses val="autoZero"/>
        <c:auto val="1"/>
        <c:lblAlgn val="ctr"/>
        <c:lblOffset val="100"/>
        <c:noMultiLvlLbl val="0"/>
      </c:catAx>
      <c:valAx>
        <c:axId val="2117364872"/>
        <c:scaling>
          <c:orientation val="minMax"/>
        </c:scaling>
        <c:delete val="0"/>
        <c:axPos val="l"/>
        <c:majorGridlines/>
        <c:title>
          <c:tx>
            <c:rich>
              <a:bodyPr/>
              <a:lstStyle/>
              <a:p>
                <a:pPr>
                  <a:defRPr/>
                </a:pPr>
                <a:r>
                  <a:rPr lang="en-US" dirty="0"/>
                  <a:t>Number</a:t>
                </a:r>
                <a:r>
                  <a:rPr lang="en-US" baseline="0" dirty="0"/>
                  <a:t> of annotation segments</a:t>
                </a:r>
                <a:endParaRPr lang="en-US" dirty="0"/>
              </a:p>
            </c:rich>
          </c:tx>
          <c:layout/>
          <c:overlay val="0"/>
        </c:title>
        <c:numFmt formatCode="General" sourceLinked="1"/>
        <c:majorTickMark val="none"/>
        <c:minorTickMark val="none"/>
        <c:tickLblPos val="nextTo"/>
        <c:crossAx val="2117367864"/>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The</a:t>
            </a:r>
            <a:r>
              <a:rPr lang="en-US" baseline="0" dirty="0"/>
              <a:t> entire data set</a:t>
            </a:r>
          </a:p>
        </c:rich>
      </c:tx>
      <c:layout>
        <c:manualLayout>
          <c:xMode val="edge"/>
          <c:yMode val="edge"/>
          <c:x val="0.252189769883416"/>
          <c:y val="0.166956552223038"/>
        </c:manualLayout>
      </c:layout>
      <c:overlay val="0"/>
    </c:title>
    <c:autoTitleDeleted val="0"/>
    <c:plotArea>
      <c:layout>
        <c:manualLayout>
          <c:layoutTarget val="inner"/>
          <c:xMode val="edge"/>
          <c:yMode val="edge"/>
          <c:x val="0.229358176158213"/>
          <c:y val="0.247116146911541"/>
          <c:w val="0.549035585668071"/>
          <c:h val="0.656933133754766"/>
        </c:manualLayout>
      </c:layout>
      <c:pieChart>
        <c:varyColors val="1"/>
        <c:ser>
          <c:idx val="0"/>
          <c:order val="0"/>
          <c:explosion val="25"/>
          <c:dLbls>
            <c:showLegendKey val="0"/>
            <c:showVal val="0"/>
            <c:showCatName val="1"/>
            <c:showSerName val="0"/>
            <c:showPercent val="1"/>
            <c:showBubbleSize val="0"/>
            <c:showLeaderLines val="1"/>
          </c:dLbls>
          <c:cat>
            <c:strRef>
              <c:f>Charts!$F$81:$F$82</c:f>
              <c:strCache>
                <c:ptCount val="2"/>
                <c:pt idx="0">
                  <c:v>TOTAL Non-HOTS</c:v>
                </c:pt>
                <c:pt idx="1">
                  <c:v>TOTAL HOTS</c:v>
                </c:pt>
              </c:strCache>
            </c:strRef>
          </c:cat>
          <c:val>
            <c:numRef>
              <c:f>Charts!$G$81:$G$82</c:f>
              <c:numCache>
                <c:formatCode>General</c:formatCode>
                <c:ptCount val="2"/>
                <c:pt idx="0">
                  <c:v>872.0</c:v>
                </c:pt>
                <c:pt idx="1">
                  <c:v>402.0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Charts!$E$27</c:f>
              <c:strCache>
                <c:ptCount val="1"/>
                <c:pt idx="0">
                  <c:v>% Followed by HOT</c:v>
                </c:pt>
              </c:strCache>
            </c:strRef>
          </c:tx>
          <c:invertIfNegative val="0"/>
          <c:dLbls>
            <c:txPr>
              <a:bodyPr/>
              <a:lstStyle/>
              <a:p>
                <a:pPr>
                  <a:defRPr sz="1800"/>
                </a:pPr>
                <a:endParaRPr lang="en-US"/>
              </a:p>
            </c:txPr>
            <c:showLegendKey val="0"/>
            <c:showVal val="1"/>
            <c:showCatName val="0"/>
            <c:showSerName val="0"/>
            <c:showPercent val="0"/>
            <c:showBubbleSize val="0"/>
            <c:showLeaderLines val="0"/>
          </c:dLbls>
          <c:cat>
            <c:strRef>
              <c:f>Charts!$F$26:$K$26</c:f>
              <c:strCache>
                <c:ptCount val="6"/>
                <c:pt idx="0">
                  <c:v>Modesty n=48</c:v>
                </c:pt>
                <c:pt idx="1">
                  <c:v>Analytical n=174</c:v>
                </c:pt>
                <c:pt idx="2">
                  <c:v>Applications n=180</c:v>
                </c:pt>
                <c:pt idx="3">
                  <c:v>Observations n=676</c:v>
                </c:pt>
                <c:pt idx="4">
                  <c:v>Greetings n=184</c:v>
                </c:pt>
                <c:pt idx="5">
                  <c:v>Null n=12</c:v>
                </c:pt>
              </c:strCache>
            </c:strRef>
          </c:cat>
          <c:val>
            <c:numRef>
              <c:f>Charts!$F$27:$K$27</c:f>
              <c:numCache>
                <c:formatCode>0%</c:formatCode>
                <c:ptCount val="6"/>
                <c:pt idx="0">
                  <c:v>0.416666666666667</c:v>
                </c:pt>
                <c:pt idx="1">
                  <c:v>0.427777777777778</c:v>
                </c:pt>
                <c:pt idx="2">
                  <c:v>0.341040462427746</c:v>
                </c:pt>
                <c:pt idx="3">
                  <c:v>0.26</c:v>
                </c:pt>
                <c:pt idx="4">
                  <c:v>0.108695652173913</c:v>
                </c:pt>
                <c:pt idx="5">
                  <c:v>0.26</c:v>
                </c:pt>
              </c:numCache>
            </c:numRef>
          </c:val>
        </c:ser>
        <c:dLbls>
          <c:showLegendKey val="0"/>
          <c:showVal val="1"/>
          <c:showCatName val="0"/>
          <c:showSerName val="0"/>
          <c:showPercent val="0"/>
          <c:showBubbleSize val="0"/>
        </c:dLbls>
        <c:gapWidth val="150"/>
        <c:overlap val="-25"/>
        <c:axId val="2116165576"/>
        <c:axId val="2116145304"/>
      </c:barChart>
      <c:catAx>
        <c:axId val="2116165576"/>
        <c:scaling>
          <c:orientation val="minMax"/>
        </c:scaling>
        <c:delete val="0"/>
        <c:axPos val="b"/>
        <c:majorTickMark val="none"/>
        <c:minorTickMark val="none"/>
        <c:tickLblPos val="nextTo"/>
        <c:txPr>
          <a:bodyPr/>
          <a:lstStyle/>
          <a:p>
            <a:pPr>
              <a:defRPr sz="2400"/>
            </a:pPr>
            <a:endParaRPr lang="en-US"/>
          </a:p>
        </c:txPr>
        <c:crossAx val="2116145304"/>
        <c:crosses val="autoZero"/>
        <c:auto val="1"/>
        <c:lblAlgn val="ctr"/>
        <c:lblOffset val="100"/>
        <c:noMultiLvlLbl val="0"/>
      </c:catAx>
      <c:valAx>
        <c:axId val="2116145304"/>
        <c:scaling>
          <c:orientation val="minMax"/>
        </c:scaling>
        <c:delete val="1"/>
        <c:axPos val="l"/>
        <c:numFmt formatCode="0%" sourceLinked="1"/>
        <c:majorTickMark val="out"/>
        <c:minorTickMark val="none"/>
        <c:tickLblPos val="none"/>
        <c:crossAx val="2116165576"/>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BE944F-F49D-AF4F-B087-459FDDC82C85}" type="doc">
      <dgm:prSet loTypeId="urn:microsoft.com/office/officeart/2005/8/layout/hProcess9" loCatId="" qsTypeId="urn:microsoft.com/office/officeart/2005/8/quickstyle/simple4" qsCatId="simple" csTypeId="urn:microsoft.com/office/officeart/2005/8/colors/accent1_2" csCatId="accent1" phldr="1"/>
      <dgm:spPr/>
    </dgm:pt>
    <dgm:pt modelId="{480C4B86-E85A-0E46-ACA8-725333920B78}">
      <dgm:prSet phldrT="[Text]" custT="1"/>
      <dgm:spPr/>
      <dgm:t>
        <a:bodyPr/>
        <a:lstStyle/>
        <a:p>
          <a:pPr algn="ctr"/>
          <a:r>
            <a:rPr lang="en-US" sz="2000" dirty="0" smtClean="0"/>
            <a:t>Traditional Item Calibration</a:t>
          </a:r>
          <a:endParaRPr lang="en-US" sz="2000" dirty="0"/>
        </a:p>
      </dgm:t>
    </dgm:pt>
    <dgm:pt modelId="{FCBD4D0E-8444-A147-9BC7-EF82B2EC1851}" type="parTrans" cxnId="{C3D2102D-7BDA-3443-B7FE-55E1DE374ED0}">
      <dgm:prSet/>
      <dgm:spPr/>
      <dgm:t>
        <a:bodyPr/>
        <a:lstStyle/>
        <a:p>
          <a:endParaRPr lang="en-US"/>
        </a:p>
      </dgm:t>
    </dgm:pt>
    <dgm:pt modelId="{B5E468CD-46B4-0549-8F1C-0A083260DA89}" type="sibTrans" cxnId="{C3D2102D-7BDA-3443-B7FE-55E1DE374ED0}">
      <dgm:prSet/>
      <dgm:spPr/>
      <dgm:t>
        <a:bodyPr/>
        <a:lstStyle/>
        <a:p>
          <a:endParaRPr lang="en-US"/>
        </a:p>
      </dgm:t>
    </dgm:pt>
    <dgm:pt modelId="{8578DD68-C805-744A-84C7-CBBFA3C619DB}">
      <dgm:prSet phldrT="[Text]" custT="1"/>
      <dgm:spPr/>
      <dgm:t>
        <a:bodyPr/>
        <a:lstStyle/>
        <a:p>
          <a:r>
            <a:rPr lang="en-US" sz="2000" dirty="0" smtClean="0"/>
            <a:t>1. ARCH Calibration &amp; Test Classifications</a:t>
          </a:r>
        </a:p>
        <a:p>
          <a:r>
            <a:rPr lang="en-US" sz="2000" dirty="0" smtClean="0"/>
            <a:t>2. Traditional Test Classifications</a:t>
          </a:r>
        </a:p>
      </dgm:t>
    </dgm:pt>
    <dgm:pt modelId="{129368DB-7740-B847-854F-4DD4DC32DD23}" type="parTrans" cxnId="{91A998B0-C913-A145-AA0B-535557AB70F8}">
      <dgm:prSet/>
      <dgm:spPr/>
      <dgm:t>
        <a:bodyPr/>
        <a:lstStyle/>
        <a:p>
          <a:endParaRPr lang="en-US"/>
        </a:p>
      </dgm:t>
    </dgm:pt>
    <dgm:pt modelId="{373600F9-DD93-AF48-BE9B-0803125B267C}" type="sibTrans" cxnId="{91A998B0-C913-A145-AA0B-535557AB70F8}">
      <dgm:prSet/>
      <dgm:spPr/>
      <dgm:t>
        <a:bodyPr/>
        <a:lstStyle/>
        <a:p>
          <a:endParaRPr lang="en-US"/>
        </a:p>
      </dgm:t>
    </dgm:pt>
    <dgm:pt modelId="{75D1B1CC-9DF3-ED41-BAD0-16B0BB287461}">
      <dgm:prSet phldrT="[Text]" custT="1"/>
      <dgm:spPr/>
      <dgm:t>
        <a:bodyPr/>
        <a:lstStyle/>
        <a:p>
          <a:r>
            <a:rPr lang="en-US" sz="2000" dirty="0" smtClean="0"/>
            <a:t>Compare ARCH &amp; Traditional Classifications to </a:t>
          </a:r>
          <a:r>
            <a:rPr lang="en-US" sz="2000" i="1" dirty="0" smtClean="0"/>
            <a:t>True</a:t>
          </a:r>
          <a:r>
            <a:rPr lang="en-US" sz="2000" dirty="0" smtClean="0"/>
            <a:t> Classifications</a:t>
          </a:r>
          <a:endParaRPr lang="en-US" sz="2000" dirty="0"/>
        </a:p>
      </dgm:t>
    </dgm:pt>
    <dgm:pt modelId="{EA689E43-7A4A-544C-828D-948E5B5FE4E8}" type="parTrans" cxnId="{AFB2BFDD-74A9-BF4A-90A0-0603C0E65F82}">
      <dgm:prSet/>
      <dgm:spPr/>
      <dgm:t>
        <a:bodyPr/>
        <a:lstStyle/>
        <a:p>
          <a:endParaRPr lang="en-US"/>
        </a:p>
      </dgm:t>
    </dgm:pt>
    <dgm:pt modelId="{918C99F7-49FB-664F-A9C4-558068026BD3}" type="sibTrans" cxnId="{AFB2BFDD-74A9-BF4A-90A0-0603C0E65F82}">
      <dgm:prSet/>
      <dgm:spPr/>
      <dgm:t>
        <a:bodyPr/>
        <a:lstStyle/>
        <a:p>
          <a:endParaRPr lang="en-US"/>
        </a:p>
      </dgm:t>
    </dgm:pt>
    <dgm:pt modelId="{29695CA9-3CAD-E74E-B980-E82E10BA3FB5}" type="pres">
      <dgm:prSet presAssocID="{42BE944F-F49D-AF4F-B087-459FDDC82C85}" presName="CompostProcess" presStyleCnt="0">
        <dgm:presLayoutVars>
          <dgm:dir/>
          <dgm:resizeHandles val="exact"/>
        </dgm:presLayoutVars>
      </dgm:prSet>
      <dgm:spPr/>
    </dgm:pt>
    <dgm:pt modelId="{711DDF48-1C91-1146-B893-A3CE79E80ACB}" type="pres">
      <dgm:prSet presAssocID="{42BE944F-F49D-AF4F-B087-459FDDC82C85}" presName="arrow" presStyleLbl="bgShp" presStyleIdx="0" presStyleCnt="1"/>
      <dgm:spPr/>
    </dgm:pt>
    <dgm:pt modelId="{2C56D8C4-D21C-D64E-BD93-8FFAA746E0CD}" type="pres">
      <dgm:prSet presAssocID="{42BE944F-F49D-AF4F-B087-459FDDC82C85}" presName="linearProcess" presStyleCnt="0"/>
      <dgm:spPr/>
    </dgm:pt>
    <dgm:pt modelId="{9D7D3455-F5AE-4648-9305-DEA01BA62AE2}" type="pres">
      <dgm:prSet presAssocID="{480C4B86-E85A-0E46-ACA8-725333920B78}" presName="textNode" presStyleLbl="node1" presStyleIdx="0" presStyleCnt="3">
        <dgm:presLayoutVars>
          <dgm:bulletEnabled val="1"/>
        </dgm:presLayoutVars>
      </dgm:prSet>
      <dgm:spPr/>
      <dgm:t>
        <a:bodyPr/>
        <a:lstStyle/>
        <a:p>
          <a:endParaRPr lang="en-US"/>
        </a:p>
      </dgm:t>
    </dgm:pt>
    <dgm:pt modelId="{3EDAE68D-F498-394B-B908-520B27C09BE2}" type="pres">
      <dgm:prSet presAssocID="{B5E468CD-46B4-0549-8F1C-0A083260DA89}" presName="sibTrans" presStyleCnt="0"/>
      <dgm:spPr/>
    </dgm:pt>
    <dgm:pt modelId="{B97CF67C-4555-1B47-ABAC-E1F3122003E9}" type="pres">
      <dgm:prSet presAssocID="{8578DD68-C805-744A-84C7-CBBFA3C619DB}" presName="textNode" presStyleLbl="node1" presStyleIdx="1" presStyleCnt="3">
        <dgm:presLayoutVars>
          <dgm:bulletEnabled val="1"/>
        </dgm:presLayoutVars>
      </dgm:prSet>
      <dgm:spPr/>
      <dgm:t>
        <a:bodyPr/>
        <a:lstStyle/>
        <a:p>
          <a:endParaRPr lang="en-US"/>
        </a:p>
      </dgm:t>
    </dgm:pt>
    <dgm:pt modelId="{BA90F6E3-40DF-7645-A034-9896CD248F86}" type="pres">
      <dgm:prSet presAssocID="{373600F9-DD93-AF48-BE9B-0803125B267C}" presName="sibTrans" presStyleCnt="0"/>
      <dgm:spPr/>
    </dgm:pt>
    <dgm:pt modelId="{D7F4D5C5-990B-DC4D-9D35-F5CBEB21CA96}" type="pres">
      <dgm:prSet presAssocID="{75D1B1CC-9DF3-ED41-BAD0-16B0BB287461}" presName="textNode" presStyleLbl="node1" presStyleIdx="2" presStyleCnt="3">
        <dgm:presLayoutVars>
          <dgm:bulletEnabled val="1"/>
        </dgm:presLayoutVars>
      </dgm:prSet>
      <dgm:spPr/>
      <dgm:t>
        <a:bodyPr/>
        <a:lstStyle/>
        <a:p>
          <a:endParaRPr lang="en-US"/>
        </a:p>
      </dgm:t>
    </dgm:pt>
  </dgm:ptLst>
  <dgm:cxnLst>
    <dgm:cxn modelId="{2E477C4E-3B47-4D3C-83B0-7618B98EDDFA}" type="presOf" srcId="{480C4B86-E85A-0E46-ACA8-725333920B78}" destId="{9D7D3455-F5AE-4648-9305-DEA01BA62AE2}" srcOrd="0" destOrd="0" presId="urn:microsoft.com/office/officeart/2005/8/layout/hProcess9"/>
    <dgm:cxn modelId="{C3D2102D-7BDA-3443-B7FE-55E1DE374ED0}" srcId="{42BE944F-F49D-AF4F-B087-459FDDC82C85}" destId="{480C4B86-E85A-0E46-ACA8-725333920B78}" srcOrd="0" destOrd="0" parTransId="{FCBD4D0E-8444-A147-9BC7-EF82B2EC1851}" sibTransId="{B5E468CD-46B4-0549-8F1C-0A083260DA89}"/>
    <dgm:cxn modelId="{B8C3E600-F5E9-436D-A611-AFEB3E23FE41}" type="presOf" srcId="{42BE944F-F49D-AF4F-B087-459FDDC82C85}" destId="{29695CA9-3CAD-E74E-B980-E82E10BA3FB5}" srcOrd="0" destOrd="0" presId="urn:microsoft.com/office/officeart/2005/8/layout/hProcess9"/>
    <dgm:cxn modelId="{8BEE5F8C-FB4F-430C-B74F-AB0A2AB82353}" type="presOf" srcId="{75D1B1CC-9DF3-ED41-BAD0-16B0BB287461}" destId="{D7F4D5C5-990B-DC4D-9D35-F5CBEB21CA96}" srcOrd="0" destOrd="0" presId="urn:microsoft.com/office/officeart/2005/8/layout/hProcess9"/>
    <dgm:cxn modelId="{91A998B0-C913-A145-AA0B-535557AB70F8}" srcId="{42BE944F-F49D-AF4F-B087-459FDDC82C85}" destId="{8578DD68-C805-744A-84C7-CBBFA3C619DB}" srcOrd="1" destOrd="0" parTransId="{129368DB-7740-B847-854F-4DD4DC32DD23}" sibTransId="{373600F9-DD93-AF48-BE9B-0803125B267C}"/>
    <dgm:cxn modelId="{5CF3679C-D7B5-45B3-AC2D-AD7B1D62FD26}" type="presOf" srcId="{8578DD68-C805-744A-84C7-CBBFA3C619DB}" destId="{B97CF67C-4555-1B47-ABAC-E1F3122003E9}" srcOrd="0" destOrd="0" presId="urn:microsoft.com/office/officeart/2005/8/layout/hProcess9"/>
    <dgm:cxn modelId="{AFB2BFDD-74A9-BF4A-90A0-0603C0E65F82}" srcId="{42BE944F-F49D-AF4F-B087-459FDDC82C85}" destId="{75D1B1CC-9DF3-ED41-BAD0-16B0BB287461}" srcOrd="2" destOrd="0" parTransId="{EA689E43-7A4A-544C-828D-948E5B5FE4E8}" sibTransId="{918C99F7-49FB-664F-A9C4-558068026BD3}"/>
    <dgm:cxn modelId="{CEAD6437-1E88-45FC-AEA2-F67C99F715E2}" type="presParOf" srcId="{29695CA9-3CAD-E74E-B980-E82E10BA3FB5}" destId="{711DDF48-1C91-1146-B893-A3CE79E80ACB}" srcOrd="0" destOrd="0" presId="urn:microsoft.com/office/officeart/2005/8/layout/hProcess9"/>
    <dgm:cxn modelId="{15F56936-D566-4B42-AE06-48799FF862C9}" type="presParOf" srcId="{29695CA9-3CAD-E74E-B980-E82E10BA3FB5}" destId="{2C56D8C4-D21C-D64E-BD93-8FFAA746E0CD}" srcOrd="1" destOrd="0" presId="urn:microsoft.com/office/officeart/2005/8/layout/hProcess9"/>
    <dgm:cxn modelId="{D3A1774C-F02C-4D8F-A6AB-432311E2D600}" type="presParOf" srcId="{2C56D8C4-D21C-D64E-BD93-8FFAA746E0CD}" destId="{9D7D3455-F5AE-4648-9305-DEA01BA62AE2}" srcOrd="0" destOrd="0" presId="urn:microsoft.com/office/officeart/2005/8/layout/hProcess9"/>
    <dgm:cxn modelId="{61B0FE27-B9D1-42DD-A2F7-F69FF5C75A47}" type="presParOf" srcId="{2C56D8C4-D21C-D64E-BD93-8FFAA746E0CD}" destId="{3EDAE68D-F498-394B-B908-520B27C09BE2}" srcOrd="1" destOrd="0" presId="urn:microsoft.com/office/officeart/2005/8/layout/hProcess9"/>
    <dgm:cxn modelId="{483B8049-2AC8-47BF-8BB8-6ADB37F1D46F}" type="presParOf" srcId="{2C56D8C4-D21C-D64E-BD93-8FFAA746E0CD}" destId="{B97CF67C-4555-1B47-ABAC-E1F3122003E9}" srcOrd="2" destOrd="0" presId="urn:microsoft.com/office/officeart/2005/8/layout/hProcess9"/>
    <dgm:cxn modelId="{792DED5A-C760-4672-888F-541334A0C3BE}" type="presParOf" srcId="{2C56D8C4-D21C-D64E-BD93-8FFAA746E0CD}" destId="{BA90F6E3-40DF-7645-A034-9896CD248F86}" srcOrd="3" destOrd="0" presId="urn:microsoft.com/office/officeart/2005/8/layout/hProcess9"/>
    <dgm:cxn modelId="{25E949E7-E549-420A-A5A5-7415A1ACAA01}" type="presParOf" srcId="{2C56D8C4-D21C-D64E-BD93-8FFAA746E0CD}" destId="{D7F4D5C5-990B-DC4D-9D35-F5CBEB21CA96}"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DDF48-1C91-1146-B893-A3CE79E80ACB}">
      <dsp:nvSpPr>
        <dsp:cNvPr id="0" name=""/>
        <dsp:cNvSpPr/>
      </dsp:nvSpPr>
      <dsp:spPr>
        <a:xfrm>
          <a:off x="617219" y="0"/>
          <a:ext cx="6995160" cy="4525963"/>
        </a:xfrm>
        <a:prstGeom prst="rightArrow">
          <a:avLst/>
        </a:prstGeom>
        <a:solidFill>
          <a:schemeClr val="accent1">
            <a:tint val="4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9D7D3455-F5AE-4648-9305-DEA01BA62AE2}">
      <dsp:nvSpPr>
        <dsp:cNvPr id="0" name=""/>
        <dsp:cNvSpPr/>
      </dsp:nvSpPr>
      <dsp:spPr>
        <a:xfrm>
          <a:off x="0" y="1357788"/>
          <a:ext cx="2468880" cy="1810385"/>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Traditional Item Calibration</a:t>
          </a:r>
          <a:endParaRPr lang="en-US" sz="2000" kern="1200" dirty="0"/>
        </a:p>
      </dsp:txBody>
      <dsp:txXfrm>
        <a:off x="88376" y="1446164"/>
        <a:ext cx="2292128" cy="1633633"/>
      </dsp:txXfrm>
    </dsp:sp>
    <dsp:sp modelId="{B97CF67C-4555-1B47-ABAC-E1F3122003E9}">
      <dsp:nvSpPr>
        <dsp:cNvPr id="0" name=""/>
        <dsp:cNvSpPr/>
      </dsp:nvSpPr>
      <dsp:spPr>
        <a:xfrm>
          <a:off x="2880359" y="1357788"/>
          <a:ext cx="2468880" cy="1810385"/>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1. ARCH Calibration &amp; Test Classifications</a:t>
          </a:r>
        </a:p>
        <a:p>
          <a:pPr lvl="0" algn="ctr" defTabSz="889000">
            <a:lnSpc>
              <a:spcPct val="90000"/>
            </a:lnSpc>
            <a:spcBef>
              <a:spcPct val="0"/>
            </a:spcBef>
            <a:spcAft>
              <a:spcPct val="35000"/>
            </a:spcAft>
          </a:pPr>
          <a:r>
            <a:rPr lang="en-US" sz="2000" kern="1200" dirty="0" smtClean="0"/>
            <a:t>2. Traditional Test Classifications</a:t>
          </a:r>
        </a:p>
      </dsp:txBody>
      <dsp:txXfrm>
        <a:off x="2968735" y="1446164"/>
        <a:ext cx="2292128" cy="1633633"/>
      </dsp:txXfrm>
    </dsp:sp>
    <dsp:sp modelId="{D7F4D5C5-990B-DC4D-9D35-F5CBEB21CA96}">
      <dsp:nvSpPr>
        <dsp:cNvPr id="0" name=""/>
        <dsp:cNvSpPr/>
      </dsp:nvSpPr>
      <dsp:spPr>
        <a:xfrm>
          <a:off x="5760720" y="1357788"/>
          <a:ext cx="2468880" cy="1810385"/>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Compare ARCH &amp; Traditional Classifications to </a:t>
          </a:r>
          <a:r>
            <a:rPr lang="en-US" sz="2000" i="1" kern="1200" dirty="0" smtClean="0"/>
            <a:t>True</a:t>
          </a:r>
          <a:r>
            <a:rPr lang="en-US" sz="2000" kern="1200" dirty="0" smtClean="0"/>
            <a:t> Classifications</a:t>
          </a:r>
          <a:endParaRPr lang="en-US" sz="2000" kern="1200" dirty="0"/>
        </a:p>
      </dsp:txBody>
      <dsp:txXfrm>
        <a:off x="5849096" y="1446164"/>
        <a:ext cx="2292128" cy="163363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E7CC315-779E-4294-827E-786E0401763E}" type="datetimeFigureOut">
              <a:rPr lang="en-US" smtClean="0"/>
              <a:pPr/>
              <a:t>11/9/11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6EEA24-E8D4-487A-98B2-B4AC757D999A}" type="slidenum">
              <a:rPr lang="en-US" smtClean="0"/>
              <a:pPr/>
              <a:t>‹#›</a:t>
            </a:fld>
            <a:endParaRPr lang="en-US"/>
          </a:p>
        </p:txBody>
      </p:sp>
    </p:spTree>
    <p:extLst>
      <p:ext uri="{BB962C8B-B14F-4D97-AF65-F5344CB8AC3E}">
        <p14:creationId xmlns:p14="http://schemas.microsoft.com/office/powerpoint/2010/main" val="1374257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A6FD51-7869-4285-93C2-73DB5E8287CA}" type="datetimeFigureOut">
              <a:rPr lang="en-US" smtClean="0"/>
              <a:pPr/>
              <a:t>11/9/11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9AF1B9-0244-45C3-89AF-263667BC82C0}" type="slidenum">
              <a:rPr lang="en-US" smtClean="0"/>
              <a:pPr/>
              <a:t>‹#›</a:t>
            </a:fld>
            <a:endParaRPr lang="en-US"/>
          </a:p>
        </p:txBody>
      </p:sp>
    </p:spTree>
    <p:extLst>
      <p:ext uri="{BB962C8B-B14F-4D97-AF65-F5344CB8AC3E}">
        <p14:creationId xmlns:p14="http://schemas.microsoft.com/office/powerpoint/2010/main" val="3627113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45A89B-F68D-4C1D-BAE4-781E3D361263}" type="slidenum">
              <a:rPr lang="en-US"/>
              <a:pPr/>
              <a:t>5</a:t>
            </a:fld>
            <a:endParaRPr lang="en-US"/>
          </a:p>
        </p:txBody>
      </p:sp>
      <p:sp>
        <p:nvSpPr>
          <p:cNvPr id="81922" name="Rectangle 2"/>
          <p:cNvSpPr>
            <a:spLocks noGrp="1" noRot="1" noChangeAspect="1" noChangeArrowheads="1" noTextEdit="1"/>
          </p:cNvSpPr>
          <p:nvPr>
            <p:ph type="sldImg"/>
          </p:nvPr>
        </p:nvSpPr>
        <p:spPr>
          <a:xfrm>
            <a:off x="1146175" y="685800"/>
            <a:ext cx="4570413" cy="3429000"/>
          </a:xfrm>
          <a:ln/>
        </p:spPr>
      </p:sp>
      <p:sp>
        <p:nvSpPr>
          <p:cNvPr id="81923" name="Rectangle 3"/>
          <p:cNvSpPr>
            <a:spLocks noGrp="1" noChangeArrowheads="1"/>
          </p:cNvSpPr>
          <p:nvPr>
            <p:ph type="body" idx="1"/>
          </p:nvPr>
        </p:nvSpPr>
        <p:spPr>
          <a:xfrm>
            <a:off x="683650" y="4344170"/>
            <a:ext cx="5490702" cy="411480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8DE4D1-8DF5-4D6A-B828-91B5D8BF4395}" type="slidenum">
              <a:rPr lang="en-US"/>
              <a:pPr/>
              <a:t>7</a:t>
            </a:fld>
            <a:endParaRPr lang="en-US"/>
          </a:p>
        </p:txBody>
      </p:sp>
      <p:sp>
        <p:nvSpPr>
          <p:cNvPr id="83970" name="Rectangle 2"/>
          <p:cNvSpPr>
            <a:spLocks noGrp="1" noRot="1" noChangeAspect="1" noChangeArrowheads="1" noTextEdit="1"/>
          </p:cNvSpPr>
          <p:nvPr>
            <p:ph type="sldImg"/>
          </p:nvPr>
        </p:nvSpPr>
        <p:spPr>
          <a:xfrm>
            <a:off x="1146175" y="685800"/>
            <a:ext cx="4570413" cy="3429000"/>
          </a:xfrm>
          <a:ln/>
        </p:spPr>
      </p:sp>
      <p:sp>
        <p:nvSpPr>
          <p:cNvPr id="83971" name="Rectangle 3"/>
          <p:cNvSpPr>
            <a:spLocks noGrp="1" noChangeArrowheads="1"/>
          </p:cNvSpPr>
          <p:nvPr>
            <p:ph type="body" idx="1"/>
          </p:nvPr>
        </p:nvSpPr>
        <p:spPr>
          <a:xfrm>
            <a:off x="683650" y="4344170"/>
            <a:ext cx="5490702" cy="4114800"/>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E00942-CF86-4917-B351-A0C4AF1B03F5}" type="slidenum">
              <a:rPr lang="en-US" smtClean="0"/>
              <a:pPr/>
              <a:t>42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 about the codes: </a:t>
            </a:r>
          </a:p>
          <a:p>
            <a:r>
              <a:rPr lang="en-US" dirty="0" smtClean="0"/>
              <a:t>Substance: reactionary, constructive, standard</a:t>
            </a:r>
            <a:r>
              <a:rPr lang="en-US" baseline="0" dirty="0" smtClean="0"/>
              <a:t> or null</a:t>
            </a:r>
          </a:p>
          <a:p>
            <a:r>
              <a:rPr lang="en-US" baseline="0" dirty="0" smtClean="0"/>
              <a:t>Tenor: pos neg null</a:t>
            </a:r>
          </a:p>
          <a:p>
            <a:r>
              <a:rPr lang="en-US" baseline="0" dirty="0" smtClean="0"/>
              <a:t>Word count</a:t>
            </a:r>
          </a:p>
          <a:p>
            <a:r>
              <a:rPr lang="en-US" baseline="0" dirty="0" smtClean="0"/>
              <a:t>And patterns</a:t>
            </a:r>
          </a:p>
          <a:p>
            <a:endParaRPr lang="en-US" dirty="0"/>
          </a:p>
        </p:txBody>
      </p:sp>
      <p:sp>
        <p:nvSpPr>
          <p:cNvPr id="4" name="Slide Number Placeholder 3"/>
          <p:cNvSpPr>
            <a:spLocks noGrp="1"/>
          </p:cNvSpPr>
          <p:nvPr>
            <p:ph type="sldNum" sz="quarter" idx="10"/>
          </p:nvPr>
        </p:nvSpPr>
        <p:spPr/>
        <p:txBody>
          <a:bodyPr/>
          <a:lstStyle/>
          <a:p>
            <a:fld id="{E2E00942-CF86-4917-B351-A0C4AF1B03F5}" type="slidenum">
              <a:rPr lang="en-US" smtClean="0"/>
              <a:pPr/>
              <a:t>47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r>
              <a:rPr lang="en-US" dirty="0" smtClean="0"/>
              <a:t>AECT Jacksonville:  Nov. 9, 2011</a:t>
            </a:r>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n-US" dirty="0" smtClean="0"/>
              <a:t>Applications of MAPSAT in Educational Research</a:t>
            </a:r>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3E7C5C7-A091-4451-BDC6-BDE18FBF0A0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dirty="0" smtClean="0"/>
              <a:t>AECT Jacksonville:  Nov. 9, 2011</a:t>
            </a:r>
            <a:endParaRPr lang="en-US" dirty="0"/>
          </a:p>
        </p:txBody>
      </p:sp>
      <p:sp>
        <p:nvSpPr>
          <p:cNvPr id="5" name="Footer Placeholder 4"/>
          <p:cNvSpPr>
            <a:spLocks noGrp="1"/>
          </p:cNvSpPr>
          <p:nvPr>
            <p:ph type="ftr" sz="quarter" idx="11"/>
          </p:nvPr>
        </p:nvSpPr>
        <p:spPr/>
        <p:txBody>
          <a:bodyPr/>
          <a:lstStyle/>
          <a:p>
            <a:r>
              <a:rPr lang="en-US" dirty="0" smtClean="0"/>
              <a:t>Applications of MAPSAT in Educational Research</a:t>
            </a:r>
            <a:endParaRPr lang="en-US" dirty="0"/>
          </a:p>
        </p:txBody>
      </p:sp>
      <p:sp>
        <p:nvSpPr>
          <p:cNvPr id="6" name="Slide Number Placeholder 5"/>
          <p:cNvSpPr>
            <a:spLocks noGrp="1"/>
          </p:cNvSpPr>
          <p:nvPr>
            <p:ph type="sldNum" sz="quarter" idx="12"/>
          </p:nvPr>
        </p:nvSpPr>
        <p:spPr/>
        <p:txBody>
          <a:bodyPr/>
          <a:lstStyle/>
          <a:p>
            <a:fld id="{C3E7C5C7-A091-4451-BDC6-BDE18FBF0A0A}" type="slidenum">
              <a:rPr lang="en-US" smtClean="0"/>
              <a:pPr/>
              <a:t>‹#›</a:t>
            </a:fld>
            <a:endParaRPr lang="en-US"/>
          </a:p>
        </p:txBody>
      </p:sp>
    </p:spTree>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r>
              <a:rPr lang="en-US" dirty="0" smtClean="0"/>
              <a:t>AECT Jacksonville:  Nov. 9, 2011</a:t>
            </a:r>
            <a:endParaRPr lang="en-US" dirty="0"/>
          </a:p>
        </p:txBody>
      </p:sp>
      <p:sp>
        <p:nvSpPr>
          <p:cNvPr id="5" name="Footer Placeholder 4"/>
          <p:cNvSpPr>
            <a:spLocks noGrp="1"/>
          </p:cNvSpPr>
          <p:nvPr>
            <p:ph type="ftr" sz="quarter" idx="11"/>
          </p:nvPr>
        </p:nvSpPr>
        <p:spPr>
          <a:xfrm>
            <a:off x="457201" y="6248207"/>
            <a:ext cx="5573483" cy="365125"/>
          </a:xfrm>
        </p:spPr>
        <p:txBody>
          <a:bodyPr/>
          <a:lstStyle/>
          <a:p>
            <a:r>
              <a:rPr lang="en-US" dirty="0" smtClean="0"/>
              <a:t>Applications of MAPSAT in Educational Research</a:t>
            </a:r>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C3E7C5C7-A091-4451-BDC6-BDE18FBF0A0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r>
              <a:rPr lang="en-US" dirty="0" smtClean="0"/>
              <a:t>AECT Jacksonville:  Nov. 9, 2011</a:t>
            </a:r>
            <a:endParaRPr lang="en-US" dirty="0"/>
          </a:p>
        </p:txBody>
      </p:sp>
      <p:sp>
        <p:nvSpPr>
          <p:cNvPr id="5" name="Footer Placeholder 4"/>
          <p:cNvSpPr>
            <a:spLocks noGrp="1"/>
          </p:cNvSpPr>
          <p:nvPr>
            <p:ph type="ftr" sz="quarter" idx="11"/>
          </p:nvPr>
        </p:nvSpPr>
        <p:spPr/>
        <p:txBody>
          <a:bodyPr/>
          <a:lstStyle/>
          <a:p>
            <a:r>
              <a:rPr lang="en-US" dirty="0" smtClean="0"/>
              <a:t>Applications of MAPSAT in Educational Research</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3E7C5C7-A091-4451-BDC6-BDE18FBF0A0A}"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r>
              <a:rPr lang="en-US" dirty="0" smtClean="0"/>
              <a:t>AECT Jacksonville:  Nov. 9, 2011</a:t>
            </a:r>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3E7C5C7-A091-4451-BDC6-BDE18FBF0A0A}" type="slidenum">
              <a:rPr lang="en-US" smtClean="0"/>
              <a:pPr/>
              <a:t>‹#›</a:t>
            </a:fld>
            <a:endParaRPr lang="en-US"/>
          </a:p>
        </p:txBody>
      </p:sp>
      <p:sp>
        <p:nvSpPr>
          <p:cNvPr id="14" name="Footer Placeholder 13"/>
          <p:cNvSpPr>
            <a:spLocks noGrp="1"/>
          </p:cNvSpPr>
          <p:nvPr>
            <p:ph type="ftr" sz="quarter" idx="12"/>
          </p:nvPr>
        </p:nvSpPr>
        <p:spPr/>
        <p:txBody>
          <a:bodyPr/>
          <a:lstStyle/>
          <a:p>
            <a:r>
              <a:rPr lang="en-US" dirty="0" smtClean="0"/>
              <a:t>Applications of MAPSAT in Educational Research</a:t>
            </a:r>
            <a:endParaRPr lang="en-US" dirty="0"/>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r>
              <a:rPr lang="en-US" dirty="0" smtClean="0"/>
              <a:t>AECT Jacksonville:  Nov. 9, 2011</a:t>
            </a:r>
            <a:endParaRPr lang="en-US" dirty="0"/>
          </a:p>
        </p:txBody>
      </p:sp>
      <p:sp>
        <p:nvSpPr>
          <p:cNvPr id="10" name="Slide Number Placeholder 9"/>
          <p:cNvSpPr>
            <a:spLocks noGrp="1"/>
          </p:cNvSpPr>
          <p:nvPr>
            <p:ph type="sldNum" sz="quarter" idx="16"/>
          </p:nvPr>
        </p:nvSpPr>
        <p:spPr/>
        <p:txBody>
          <a:bodyPr rtlCol="0"/>
          <a:lstStyle/>
          <a:p>
            <a:fld id="{C3E7C5C7-A091-4451-BDC6-BDE18FBF0A0A}" type="slidenum">
              <a:rPr lang="en-US" smtClean="0"/>
              <a:pPr/>
              <a:t>‹#›</a:t>
            </a:fld>
            <a:endParaRPr lang="en-US"/>
          </a:p>
        </p:txBody>
      </p:sp>
      <p:sp>
        <p:nvSpPr>
          <p:cNvPr id="12" name="Footer Placeholder 11"/>
          <p:cNvSpPr>
            <a:spLocks noGrp="1"/>
          </p:cNvSpPr>
          <p:nvPr>
            <p:ph type="ftr" sz="quarter" idx="17"/>
          </p:nvPr>
        </p:nvSpPr>
        <p:spPr/>
        <p:txBody>
          <a:bodyPr rtlCol="0"/>
          <a:lstStyle/>
          <a:p>
            <a:r>
              <a:rPr lang="en-US" dirty="0" smtClean="0"/>
              <a:t>Applications of MAPSAT in Educational Research</a:t>
            </a:r>
            <a:endParaRPr lang="en-US" dirty="0"/>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r>
              <a:rPr lang="en-US" dirty="0" smtClean="0"/>
              <a:t>AECT Jacksonville:  Nov. 9, 2011</a:t>
            </a:r>
            <a:endParaRPr lang="en-US" dirty="0"/>
          </a:p>
        </p:txBody>
      </p:sp>
      <p:sp>
        <p:nvSpPr>
          <p:cNvPr id="12" name="Slide Number Placeholder 11"/>
          <p:cNvSpPr>
            <a:spLocks noGrp="1"/>
          </p:cNvSpPr>
          <p:nvPr>
            <p:ph type="sldNum" sz="quarter" idx="16"/>
          </p:nvPr>
        </p:nvSpPr>
        <p:spPr/>
        <p:txBody>
          <a:bodyPr rtlCol="0"/>
          <a:lstStyle/>
          <a:p>
            <a:fld id="{C3E7C5C7-A091-4451-BDC6-BDE18FBF0A0A}" type="slidenum">
              <a:rPr lang="en-US" smtClean="0"/>
              <a:pPr/>
              <a:t>‹#›</a:t>
            </a:fld>
            <a:endParaRPr lang="en-US"/>
          </a:p>
        </p:txBody>
      </p:sp>
      <p:sp>
        <p:nvSpPr>
          <p:cNvPr id="14" name="Footer Placeholder 13"/>
          <p:cNvSpPr>
            <a:spLocks noGrp="1"/>
          </p:cNvSpPr>
          <p:nvPr>
            <p:ph type="ftr" sz="quarter" idx="17"/>
          </p:nvPr>
        </p:nvSpPr>
        <p:spPr/>
        <p:txBody>
          <a:bodyPr rtlCol="0"/>
          <a:lstStyle/>
          <a:p>
            <a:r>
              <a:rPr lang="en-US" dirty="0" smtClean="0"/>
              <a:t>Applications of MAPSAT in Educational Research</a:t>
            </a:r>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lvl1pPr>
              <a:defRPr/>
            </a:lvl1pPr>
          </a:lstStyle>
          <a:p>
            <a:r>
              <a:rPr lang="en-US" dirty="0" smtClean="0"/>
              <a:t>AECT Jacksonville:  Nov. 9, 2011</a:t>
            </a:r>
            <a:endParaRPr lang="en-US" dirty="0"/>
          </a:p>
        </p:txBody>
      </p:sp>
      <p:sp>
        <p:nvSpPr>
          <p:cNvPr id="4" name="Footer Placeholder 3"/>
          <p:cNvSpPr>
            <a:spLocks noGrp="1"/>
          </p:cNvSpPr>
          <p:nvPr>
            <p:ph type="ftr" sz="quarter" idx="11"/>
          </p:nvPr>
        </p:nvSpPr>
        <p:spPr/>
        <p:txBody>
          <a:bodyPr/>
          <a:lstStyle>
            <a:lvl1pPr>
              <a:defRPr/>
            </a:lvl1pPr>
          </a:lstStyle>
          <a:p>
            <a:r>
              <a:rPr lang="en-US" dirty="0" smtClean="0"/>
              <a:t>Applications of MAPSAT in Educational Research</a:t>
            </a:r>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3E7C5C7-A091-4451-BDC6-BDE18FBF0A0A}" type="slidenum">
              <a:rPr lang="en-US" smtClean="0"/>
              <a:pPr/>
              <a:t>‹#›</a:t>
            </a:fld>
            <a:endParaRPr lang="en-US" dirty="0"/>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AECT Jacksonville:  Nov. 9, 2011</a:t>
            </a:r>
            <a:endParaRPr lang="en-US" dirty="0"/>
          </a:p>
        </p:txBody>
      </p:sp>
      <p:sp>
        <p:nvSpPr>
          <p:cNvPr id="3" name="Footer Placeholder 2"/>
          <p:cNvSpPr>
            <a:spLocks noGrp="1"/>
          </p:cNvSpPr>
          <p:nvPr>
            <p:ph type="ftr" sz="quarter" idx="11"/>
          </p:nvPr>
        </p:nvSpPr>
        <p:spPr/>
        <p:txBody>
          <a:bodyPr/>
          <a:lstStyle/>
          <a:p>
            <a:r>
              <a:rPr lang="en-US" dirty="0" smtClean="0"/>
              <a:t>Applications of MAPSAT in Educational Research</a:t>
            </a:r>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C3E7C5C7-A091-4451-BDC6-BDE18FBF0A0A}" type="slidenum">
              <a:rPr lang="en-US" smtClean="0"/>
              <a:pPr/>
              <a:t>‹#›</a:t>
            </a:fld>
            <a:endParaRPr lang="en-US"/>
          </a:p>
        </p:txBody>
      </p:sp>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r>
              <a:rPr lang="en-US" dirty="0" smtClean="0"/>
              <a:t>AECT Jacksonville:  Nov. 9, 2011</a:t>
            </a:r>
            <a:endParaRPr lang="en-US" dirty="0"/>
          </a:p>
        </p:txBody>
      </p:sp>
      <p:sp>
        <p:nvSpPr>
          <p:cNvPr id="6" name="Footer Placeholder 5"/>
          <p:cNvSpPr>
            <a:spLocks noGrp="1"/>
          </p:cNvSpPr>
          <p:nvPr>
            <p:ph type="ftr" sz="quarter" idx="11"/>
          </p:nvPr>
        </p:nvSpPr>
        <p:spPr/>
        <p:txBody>
          <a:bodyPr/>
          <a:lstStyle/>
          <a:p>
            <a:r>
              <a:rPr lang="en-US" dirty="0" smtClean="0"/>
              <a:t>Applications of MAPSAT in Educational Research</a:t>
            </a:r>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C3E7C5C7-A091-4451-BDC6-BDE18FBF0A0A}"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r>
              <a:rPr lang="en-US" dirty="0" smtClean="0"/>
              <a:t>AECT Jacksonville:  Nov. 9, 2011</a:t>
            </a:r>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C3E7C5C7-A091-4451-BDC6-BDE18FBF0A0A}"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r>
              <a:rPr lang="en-US" dirty="0" smtClean="0"/>
              <a:t>Applications of MAPSAT in Educational Research</a:t>
            </a:r>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r>
              <a:rPr lang="en-US" dirty="0" smtClean="0"/>
              <a:t>AECT Jacksonville:  Nov. 9, 2011</a:t>
            </a:r>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en-US" dirty="0" smtClean="0"/>
              <a:t>Applications of MAPSAT in Educational Research</a:t>
            </a:r>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3E7C5C7-A091-4451-BDC6-BDE18FBF0A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hf hdr="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package" Target="../embeddings/Microsoft_Word_Document1.docx"/><Relationship Id="rId5"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5.emf"/><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3.docx"/><Relationship Id="rId4" Type="http://schemas.openxmlformats.org/officeDocument/2006/relationships/image" Target="../media/image6.emf"/><Relationship Id="rId1" Type="http://schemas.openxmlformats.org/officeDocument/2006/relationships/vmlDrawing" Target="../drawings/vmlDrawing3.vml"/><Relationship Id="rId2"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package" Target="../embeddings/Microsoft_Word_Document4.docx"/><Relationship Id="rId6" Type="http://schemas.openxmlformats.org/officeDocument/2006/relationships/image" Target="../media/image8.emf"/><Relationship Id="rId1" Type="http://schemas.openxmlformats.org/officeDocument/2006/relationships/vmlDrawing" Target="../drawings/vmlDrawing4.vml"/><Relationship Id="rId2"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8.jpe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png"/><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4.png"/><Relationship Id="rId1" Type="http://schemas.microsoft.com/office/2007/relationships/media" Target="file:///C:\Documents%20and%20Settings\Rod\My%20Documents\IST_docs\conferences\AECT%202011\YouTube_videocap_PropDefense.wmv" TargetMode="External"/><Relationship Id="rId2" Type="http://schemas.openxmlformats.org/officeDocument/2006/relationships/video" Target="file:///C:\Documents%20and%20Settings\Rod\My%20Documents\IST_docs\conferences\AECT%202011\YouTube_videocap_PropDefense.wmv"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6.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 Id="rId3" Type="http://schemas.openxmlformats.org/officeDocument/2006/relationships/chart" Target="../charts/char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 Id="rId3" Type="http://schemas.openxmlformats.org/officeDocument/2006/relationships/hyperlink" Target="http://www.flickr.com/photos/jointhedots/4447606381/" TargetMode="Externa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ducology.indiana.edu/Frick"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ndiana.edu/~tedfrick/AECTresearchAwardFrick.pdf" TargetMode="External"/><Relationship Id="rId3" Type="http://schemas.openxmlformats.org/officeDocument/2006/relationships/hyperlink" Target="http://www.indiana.edu/~tedfrick/MAPSATAECTOrlando2008.pdf"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ndiana.edu/~tedfrick/montessori_AECT2007_proceedings_koh_frick.pdf"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www.iigss.net/Scientific-Inquiry/THOMPSON-2.pdf" TargetMode="External"/><Relationship Id="rId4" Type="http://schemas.openxmlformats.org/officeDocument/2006/relationships/hyperlink" Target="http://www.indiana.edu/~aptfrick/reports/11ATISgraphtheory.pdf" TargetMode="External"/><Relationship Id="rId1" Type="http://schemas.openxmlformats.org/officeDocument/2006/relationships/slideLayout" Target="../slideLayouts/slideLayout2.xml"/><Relationship Id="rId2" Type="http://schemas.openxmlformats.org/officeDocument/2006/relationships/hyperlink" Target="http://www.iigss.net/Scientific-Inquiry/THOMPSON-1.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www.indiana.edu/~simed" TargetMode="External"/><Relationship Id="rId4" Type="http://schemas.openxmlformats.org/officeDocument/2006/relationships/hyperlink" Target="http://www.indiana.edu/~tedfrick" TargetMode="External"/><Relationship Id="rId5" Type="http://schemas.openxmlformats.org/officeDocument/2006/relationships/hyperlink" Target="http://www.indiana.edu/~istdemo" TargetMode="External"/><Relationship Id="rId1" Type="http://schemas.openxmlformats.org/officeDocument/2006/relationships/slideLayout" Target="../slideLayouts/slideLayout3.xml"/><Relationship Id="rId2" Type="http://schemas.openxmlformats.org/officeDocument/2006/relationships/hyperlink" Target="http://www.indiana.edu/~aptfrick"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4038600"/>
            <a:ext cx="7848600" cy="1828800"/>
          </a:xfrm>
        </p:spPr>
        <p:txBody>
          <a:bodyPr>
            <a:noAutofit/>
          </a:bodyPr>
          <a:lstStyle/>
          <a:p>
            <a:r>
              <a:rPr lang="en-US" sz="4000" dirty="0" smtClean="0"/>
              <a:t>Applications of MAPSAT in Educational Research</a:t>
            </a:r>
            <a:endParaRPr lang="en-US" sz="4000" dirty="0"/>
          </a:p>
        </p:txBody>
      </p:sp>
      <p:sp>
        <p:nvSpPr>
          <p:cNvPr id="3" name="Subtitle 2"/>
          <p:cNvSpPr>
            <a:spLocks noGrp="1"/>
          </p:cNvSpPr>
          <p:nvPr>
            <p:ph type="subTitle" idx="1"/>
          </p:nvPr>
        </p:nvSpPr>
        <p:spPr/>
        <p:txBody>
          <a:bodyPr/>
          <a:lstStyle/>
          <a:p>
            <a:r>
              <a:rPr lang="en-US" dirty="0" smtClean="0"/>
              <a:t>Map &amp; Analyze Patterns &amp; Structures Across Time</a:t>
            </a:r>
            <a:endParaRPr lang="en-US" dirty="0"/>
          </a:p>
        </p:txBody>
      </p:sp>
      <p:sp>
        <p:nvSpPr>
          <p:cNvPr id="4" name="Date Placeholder 3"/>
          <p:cNvSpPr>
            <a:spLocks noGrp="1"/>
          </p:cNvSpPr>
          <p:nvPr>
            <p:ph type="dt" sz="half" idx="10"/>
          </p:nvPr>
        </p:nvSpPr>
        <p:spPr/>
        <p:txBody>
          <a:bodyPr/>
          <a:lstStyle/>
          <a:p>
            <a:r>
              <a:rPr lang="en-US" dirty="0" smtClean="0"/>
              <a:t>AECT Jacksonville:  Nov. 9, 2011</a:t>
            </a:r>
            <a:endParaRPr lang="en-US" dirty="0"/>
          </a:p>
        </p:txBody>
      </p:sp>
      <p:sp>
        <p:nvSpPr>
          <p:cNvPr id="5" name="Slide Number Placeholder 4"/>
          <p:cNvSpPr>
            <a:spLocks noGrp="1"/>
          </p:cNvSpPr>
          <p:nvPr>
            <p:ph type="sldNum" sz="quarter" idx="12"/>
          </p:nvPr>
        </p:nvSpPr>
        <p:spPr/>
        <p:txBody>
          <a:bodyPr/>
          <a:lstStyle/>
          <a:p>
            <a:fld id="{C3E7C5C7-A091-4451-BDC6-BDE18FBF0A0A}" type="slidenum">
              <a:rPr lang="en-US" smtClean="0"/>
              <a:pPr/>
              <a:t>1</a:t>
            </a:fld>
            <a:endParaRPr lang="en-US"/>
          </a:p>
        </p:txBody>
      </p:sp>
      <p:sp>
        <p:nvSpPr>
          <p:cNvPr id="6" name="Footer Placeholder 5"/>
          <p:cNvSpPr>
            <a:spLocks noGrp="1"/>
          </p:cNvSpPr>
          <p:nvPr>
            <p:ph type="ftr" sz="quarter" idx="11"/>
          </p:nvPr>
        </p:nvSpPr>
        <p:spPr/>
        <p:txBody>
          <a:bodyPr/>
          <a:lstStyle/>
          <a:p>
            <a:r>
              <a:rPr lang="en-US" dirty="0" smtClean="0"/>
              <a:t>Applications of MAPSAT in Educational Research</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Example: APT and Academic Learning Time (ALT)</a:t>
            </a:r>
            <a:endParaRPr lang="en-US" sz="3200" dirty="0"/>
          </a:p>
        </p:txBody>
      </p:sp>
      <p:sp>
        <p:nvSpPr>
          <p:cNvPr id="5" name="TextBox 4"/>
          <p:cNvSpPr txBox="1"/>
          <p:nvPr/>
        </p:nvSpPr>
        <p:spPr>
          <a:xfrm>
            <a:off x="504975" y="1524000"/>
            <a:ext cx="7873309" cy="769441"/>
          </a:xfrm>
          <a:prstGeom prst="rect">
            <a:avLst/>
          </a:prstGeom>
          <a:noFill/>
        </p:spPr>
        <p:txBody>
          <a:bodyPr wrap="none" rtlCol="0">
            <a:spAutoFit/>
          </a:bodyPr>
          <a:lstStyle/>
          <a:p>
            <a:r>
              <a:rPr lang="en-US" sz="2400" dirty="0" smtClean="0"/>
              <a:t>Observation of mildly handicapped students in classrooms</a:t>
            </a:r>
          </a:p>
          <a:p>
            <a:r>
              <a:rPr lang="en-US" sz="2000" dirty="0" smtClean="0">
                <a:solidFill>
                  <a:schemeClr val="accent2"/>
                </a:solidFill>
              </a:rPr>
              <a:t>Instruction</a:t>
            </a:r>
            <a:r>
              <a:rPr lang="en-US" sz="2000" dirty="0" smtClean="0"/>
              <a:t>: Direct or non-direct; </a:t>
            </a:r>
            <a:r>
              <a:rPr lang="en-US" sz="2000" dirty="0" smtClean="0">
                <a:solidFill>
                  <a:schemeClr val="accent2"/>
                </a:solidFill>
              </a:rPr>
              <a:t>Student Behavior</a:t>
            </a:r>
            <a:r>
              <a:rPr lang="en-US" sz="2000" dirty="0" smtClean="0"/>
              <a:t>: Engaged or non-engaged</a:t>
            </a:r>
            <a:endParaRPr lang="en-US" sz="2000" dirty="0"/>
          </a:p>
        </p:txBody>
      </p:sp>
      <p:pic>
        <p:nvPicPr>
          <p:cNvPr id="1028" name="Picture 4" descr="regressionapt"/>
          <p:cNvPicPr>
            <a:picLocks noGrp="1" noChangeAspect="1" noChangeArrowheads="1"/>
          </p:cNvPicPr>
          <p:nvPr>
            <p:ph sz="quarter" idx="1"/>
          </p:nvPr>
        </p:nvPicPr>
        <p:blipFill>
          <a:blip r:embed="rId3" cstate="print"/>
          <a:srcRect/>
          <a:stretch>
            <a:fillRect/>
          </a:stretch>
        </p:blipFill>
        <p:spPr bwMode="auto">
          <a:xfrm>
            <a:off x="457200" y="2328672"/>
            <a:ext cx="3200400" cy="3691128"/>
          </a:xfrm>
          <a:prstGeom prst="rect">
            <a:avLst/>
          </a:prstGeom>
          <a:noFill/>
          <a:ln w="9525">
            <a:noFill/>
            <a:miter lim="800000"/>
            <a:headEnd/>
            <a:tailEnd/>
          </a:ln>
        </p:spPr>
      </p:pic>
      <p:graphicFrame>
        <p:nvGraphicFramePr>
          <p:cNvPr id="1029" name="Object 5"/>
          <p:cNvGraphicFramePr>
            <a:graphicFrameLocks noChangeAspect="1"/>
          </p:cNvGraphicFramePr>
          <p:nvPr/>
        </p:nvGraphicFramePr>
        <p:xfrm>
          <a:off x="3485529" y="3048000"/>
          <a:ext cx="5506071" cy="2362199"/>
        </p:xfrm>
        <a:graphic>
          <a:graphicData uri="http://schemas.openxmlformats.org/presentationml/2006/ole">
            <mc:AlternateContent xmlns:mc="http://schemas.openxmlformats.org/markup-compatibility/2006">
              <mc:Choice xmlns:v="urn:schemas-microsoft-com:vml" Requires="v">
                <p:oleObj spid="_x0000_s1076" name="Document" r:id="rId4" imgW="6105850" imgH="2618877" progId="Word.Document.12">
                  <p:embed/>
                </p:oleObj>
              </mc:Choice>
              <mc:Fallback>
                <p:oleObj name="Document" r:id="rId4" imgW="6105850" imgH="2618877"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5529" y="3048000"/>
                        <a:ext cx="5506071" cy="2362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Box 12"/>
          <p:cNvSpPr txBox="1"/>
          <p:nvPr/>
        </p:nvSpPr>
        <p:spPr>
          <a:xfrm>
            <a:off x="3810000" y="2362200"/>
            <a:ext cx="4953000" cy="553998"/>
          </a:xfrm>
          <a:prstGeom prst="rect">
            <a:avLst/>
          </a:prstGeom>
          <a:noFill/>
        </p:spPr>
        <p:txBody>
          <a:bodyPr wrap="square" rtlCol="0">
            <a:spAutoFit/>
          </a:bodyPr>
          <a:lstStyle/>
          <a:p>
            <a:r>
              <a:rPr lang="en-US" sz="1000" b="1" dirty="0" smtClean="0"/>
              <a:t>Temporal Relationships:  Joint Occurrences of Direct Instruction (DI), Student Engagement (EN), Non-direct Instruction (ND), and Student Non-engagement (NE) in Columns 3 - 6; Conditional Occurrences in Columns 7 - 8</a:t>
            </a:r>
            <a:endParaRPr lang="en-US" sz="1000" b="1" dirty="0"/>
          </a:p>
        </p:txBody>
      </p:sp>
      <p:sp>
        <p:nvSpPr>
          <p:cNvPr id="14" name="TextBox 13"/>
          <p:cNvSpPr txBox="1"/>
          <p:nvPr/>
        </p:nvSpPr>
        <p:spPr>
          <a:xfrm>
            <a:off x="609600" y="5943600"/>
            <a:ext cx="3142335" cy="461665"/>
          </a:xfrm>
          <a:prstGeom prst="rect">
            <a:avLst/>
          </a:prstGeom>
          <a:noFill/>
        </p:spPr>
        <p:txBody>
          <a:bodyPr wrap="none" rtlCol="0">
            <a:spAutoFit/>
          </a:bodyPr>
          <a:lstStyle/>
          <a:p>
            <a:r>
              <a:rPr lang="en-US" sz="1200" dirty="0" smtClean="0"/>
              <a:t>Instruction and behavior </a:t>
            </a:r>
            <a:r>
              <a:rPr lang="en-US" sz="1200" dirty="0" smtClean="0">
                <a:solidFill>
                  <a:schemeClr val="accent2"/>
                </a:solidFill>
              </a:rPr>
              <a:t>aggregated separately</a:t>
            </a:r>
            <a:r>
              <a:rPr lang="en-US" sz="1200" dirty="0" smtClean="0"/>
              <a:t/>
            </a:r>
            <a:br>
              <a:rPr lang="en-US" sz="1200" dirty="0" smtClean="0"/>
            </a:br>
            <a:r>
              <a:rPr lang="en-US" sz="1200" dirty="0" smtClean="0"/>
              <a:t>67% of variance is not predictable</a:t>
            </a:r>
            <a:endParaRPr lang="en-US" sz="1200" dirty="0"/>
          </a:p>
        </p:txBody>
      </p:sp>
      <p:sp>
        <p:nvSpPr>
          <p:cNvPr id="15" name="TextBox 14"/>
          <p:cNvSpPr txBox="1"/>
          <p:nvPr/>
        </p:nvSpPr>
        <p:spPr>
          <a:xfrm>
            <a:off x="3962400" y="5257800"/>
            <a:ext cx="5181600" cy="1015663"/>
          </a:xfrm>
          <a:prstGeom prst="rect">
            <a:avLst/>
          </a:prstGeom>
          <a:noFill/>
        </p:spPr>
        <p:txBody>
          <a:bodyPr wrap="square" rtlCol="0">
            <a:spAutoFit/>
          </a:bodyPr>
          <a:lstStyle/>
          <a:p>
            <a:r>
              <a:rPr lang="en-US" sz="1200" dirty="0" smtClean="0">
                <a:solidFill>
                  <a:schemeClr val="accent2"/>
                </a:solidFill>
              </a:rPr>
              <a:t>Joint occurrences </a:t>
            </a:r>
            <a:r>
              <a:rPr lang="en-US" sz="1200" dirty="0" smtClean="0"/>
              <a:t>of instruction and behavior</a:t>
            </a:r>
          </a:p>
          <a:p>
            <a:pPr lvl="1"/>
            <a:r>
              <a:rPr lang="en-US" sz="1200" dirty="0" err="1" smtClean="0"/>
              <a:t>APTprob</a:t>
            </a:r>
            <a:r>
              <a:rPr lang="en-US" sz="1200" dirty="0" smtClean="0"/>
              <a:t> (If Direct Instruction, then Engagement?) = 0.967</a:t>
            </a:r>
            <a:br>
              <a:rPr lang="en-US" sz="1200" dirty="0" smtClean="0"/>
            </a:br>
            <a:r>
              <a:rPr lang="en-US" sz="1200" dirty="0" err="1" smtClean="0"/>
              <a:t>APTprob</a:t>
            </a:r>
            <a:r>
              <a:rPr lang="en-US" sz="1200" dirty="0" smtClean="0"/>
              <a:t> (If Non-Direct Instruction, then Engagement?) = 0.573</a:t>
            </a:r>
          </a:p>
          <a:p>
            <a:pPr lvl="1"/>
            <a:endParaRPr lang="en-US" sz="1200" dirty="0" smtClean="0"/>
          </a:p>
          <a:p>
            <a:r>
              <a:rPr lang="en-US" sz="1200" dirty="0" smtClean="0"/>
              <a:t>Data were taken from Frick (1990) study published in AERJ.</a:t>
            </a:r>
          </a:p>
        </p:txBody>
      </p:sp>
      <p:sp>
        <p:nvSpPr>
          <p:cNvPr id="10" name="Slide Number Placeholder 9"/>
          <p:cNvSpPr>
            <a:spLocks noGrp="1"/>
          </p:cNvSpPr>
          <p:nvPr>
            <p:ph type="sldNum" sz="quarter" idx="16"/>
          </p:nvPr>
        </p:nvSpPr>
        <p:spPr/>
        <p:txBody>
          <a:bodyPr>
            <a:normAutofit fontScale="85000" lnSpcReduction="20000"/>
          </a:bodyPr>
          <a:lstStyle/>
          <a:p>
            <a:fld id="{C3E7C5C7-A091-4451-BDC6-BDE18FBF0A0A}" type="slidenum">
              <a:rPr lang="en-US" smtClean="0"/>
              <a:pPr/>
              <a:t>10</a:t>
            </a:fld>
            <a:endParaRPr lang="en-US"/>
          </a:p>
        </p:txBody>
      </p:sp>
      <p:sp>
        <p:nvSpPr>
          <p:cNvPr id="19" name="Date Placeholder 4"/>
          <p:cNvSpPr>
            <a:spLocks noGrp="1"/>
          </p:cNvSpPr>
          <p:nvPr>
            <p:ph type="dt" sz="half" idx="4294967295"/>
          </p:nvPr>
        </p:nvSpPr>
        <p:spPr>
          <a:xfrm>
            <a:off x="6096000" y="6492875"/>
            <a:ext cx="2667000" cy="365125"/>
          </a:xfrm>
          <a:prstGeom prst="rect">
            <a:avLst/>
          </a:prstGeom>
        </p:spPr>
        <p:txBody>
          <a:bodyPr/>
          <a:lstStyle/>
          <a:p>
            <a:r>
              <a:rPr lang="en-US" sz="1400" dirty="0" smtClean="0">
                <a:solidFill>
                  <a:schemeClr val="tx2"/>
                </a:solidFill>
              </a:rPr>
              <a:t>AECT Jacksonville:  Nov. 9, 2011</a:t>
            </a:r>
            <a:endParaRPr lang="en-US" sz="1400" dirty="0">
              <a:solidFill>
                <a:schemeClr val="tx2"/>
              </a:solidFill>
            </a:endParaRPr>
          </a:p>
        </p:txBody>
      </p:sp>
      <p:sp>
        <p:nvSpPr>
          <p:cNvPr id="20" name="Footer Placeholder 6"/>
          <p:cNvSpPr>
            <a:spLocks noGrp="1"/>
          </p:cNvSpPr>
          <p:nvPr>
            <p:ph type="ftr" sz="quarter" idx="4294967295"/>
          </p:nvPr>
        </p:nvSpPr>
        <p:spPr>
          <a:xfrm>
            <a:off x="609600" y="6492875"/>
            <a:ext cx="5421083" cy="365125"/>
          </a:xfrm>
          <a:prstGeom prst="rect">
            <a:avLst/>
          </a:prstGeom>
        </p:spPr>
        <p:txBody>
          <a:bodyPr/>
          <a:lstStyle/>
          <a:p>
            <a:pPr algn="l"/>
            <a:r>
              <a:rPr lang="en-US" sz="1400" dirty="0" smtClean="0">
                <a:solidFill>
                  <a:schemeClr val="tx2"/>
                </a:solidFill>
              </a:rPr>
              <a:t>Applications of MAPSAT in Educational Research</a:t>
            </a:r>
            <a:endParaRPr lang="en-US" sz="1400" dirty="0">
              <a:solidFill>
                <a:schemeClr val="tx2"/>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305800" cy="990600"/>
          </a:xfrm>
        </p:spPr>
        <p:txBody>
          <a:bodyPr>
            <a:normAutofit/>
          </a:bodyPr>
          <a:lstStyle/>
          <a:p>
            <a:r>
              <a:rPr lang="en-US" sz="3200" dirty="0" smtClean="0"/>
              <a:t>Example: APT of course evaluation data</a:t>
            </a:r>
            <a:endParaRPr lang="en-US" sz="3200" dirty="0"/>
          </a:p>
        </p:txBody>
      </p:sp>
      <p:sp>
        <p:nvSpPr>
          <p:cNvPr id="5" name="TextBox 4"/>
          <p:cNvSpPr txBox="1"/>
          <p:nvPr/>
        </p:nvSpPr>
        <p:spPr>
          <a:xfrm>
            <a:off x="556160" y="1524000"/>
            <a:ext cx="8206840" cy="1138773"/>
          </a:xfrm>
          <a:prstGeom prst="rect">
            <a:avLst/>
          </a:prstGeom>
          <a:noFill/>
        </p:spPr>
        <p:txBody>
          <a:bodyPr wrap="square" rtlCol="0">
            <a:spAutoFit/>
          </a:bodyPr>
          <a:lstStyle/>
          <a:p>
            <a:r>
              <a:rPr lang="en-US" sz="2400" dirty="0" smtClean="0"/>
              <a:t>Analysis of relationships among scales related to Teaching and Learning Quality (TALQ)</a:t>
            </a:r>
          </a:p>
          <a:p>
            <a:r>
              <a:rPr lang="en-US" sz="2000" dirty="0" smtClean="0"/>
              <a:t>If </a:t>
            </a:r>
            <a:r>
              <a:rPr lang="en-US" sz="2000" dirty="0" smtClean="0">
                <a:solidFill>
                  <a:schemeClr val="accent2"/>
                </a:solidFill>
              </a:rPr>
              <a:t>First Principles </a:t>
            </a:r>
            <a:r>
              <a:rPr lang="en-US" sz="2000" dirty="0" smtClean="0"/>
              <a:t>and </a:t>
            </a:r>
            <a:r>
              <a:rPr lang="en-US" sz="2000" dirty="0" smtClean="0">
                <a:solidFill>
                  <a:schemeClr val="accent2"/>
                </a:solidFill>
              </a:rPr>
              <a:t>Successful Engagement</a:t>
            </a:r>
            <a:r>
              <a:rPr lang="en-US" sz="2000" dirty="0" smtClean="0"/>
              <a:t>, then </a:t>
            </a:r>
            <a:r>
              <a:rPr lang="en-US" sz="2000" dirty="0" smtClean="0">
                <a:solidFill>
                  <a:schemeClr val="accent2"/>
                </a:solidFill>
              </a:rPr>
              <a:t>Student Mastery</a:t>
            </a:r>
            <a:r>
              <a:rPr lang="en-US" sz="2000" dirty="0" smtClean="0"/>
              <a:t>?</a:t>
            </a:r>
            <a:endParaRPr lang="en-US" sz="2000" dirty="0"/>
          </a:p>
        </p:txBody>
      </p:sp>
      <p:graphicFrame>
        <p:nvGraphicFramePr>
          <p:cNvPr id="2052" name="Object 4"/>
          <p:cNvGraphicFramePr>
            <a:graphicFrameLocks noChangeAspect="1"/>
          </p:cNvGraphicFramePr>
          <p:nvPr/>
        </p:nvGraphicFramePr>
        <p:xfrm>
          <a:off x="838200" y="2743200"/>
          <a:ext cx="7414224" cy="3886200"/>
        </p:xfrm>
        <a:graphic>
          <a:graphicData uri="http://schemas.openxmlformats.org/presentationml/2006/ole">
            <mc:AlternateContent xmlns:mc="http://schemas.openxmlformats.org/markup-compatibility/2006">
              <mc:Choice xmlns:v="urn:schemas-microsoft-com:vml" Requires="v">
                <p:oleObj spid="_x0000_s2100" name="Document" r:id="rId3" imgW="6523147" imgH="3337819" progId="Word.Document.12">
                  <p:embed/>
                </p:oleObj>
              </mc:Choice>
              <mc:Fallback>
                <p:oleObj name="Document" r:id="rId3" imgW="6523147" imgH="3337819"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743200"/>
                        <a:ext cx="7414224"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Slide Number Placeholder 6"/>
          <p:cNvSpPr>
            <a:spLocks noGrp="1"/>
          </p:cNvSpPr>
          <p:nvPr>
            <p:ph type="sldNum" sz="quarter" idx="16"/>
          </p:nvPr>
        </p:nvSpPr>
        <p:spPr/>
        <p:txBody>
          <a:bodyPr>
            <a:normAutofit fontScale="85000" lnSpcReduction="20000"/>
          </a:bodyPr>
          <a:lstStyle/>
          <a:p>
            <a:fld id="{C3E7C5C7-A091-4451-BDC6-BDE18FBF0A0A}" type="slidenum">
              <a:rPr lang="en-US" smtClean="0"/>
              <a:pPr/>
              <a:t>11</a:t>
            </a:fld>
            <a:endParaRPr lang="en-US"/>
          </a:p>
        </p:txBody>
      </p:sp>
      <p:sp>
        <p:nvSpPr>
          <p:cNvPr id="9" name="Date Placeholder 4"/>
          <p:cNvSpPr>
            <a:spLocks noGrp="1"/>
          </p:cNvSpPr>
          <p:nvPr>
            <p:ph type="dt" sz="half" idx="4294967295"/>
          </p:nvPr>
        </p:nvSpPr>
        <p:spPr>
          <a:xfrm>
            <a:off x="6096000" y="6492875"/>
            <a:ext cx="2667000" cy="365125"/>
          </a:xfrm>
          <a:prstGeom prst="rect">
            <a:avLst/>
          </a:prstGeom>
        </p:spPr>
        <p:txBody>
          <a:bodyPr/>
          <a:lstStyle/>
          <a:p>
            <a:r>
              <a:rPr lang="en-US" sz="1400" dirty="0" smtClean="0">
                <a:solidFill>
                  <a:schemeClr val="tx2"/>
                </a:solidFill>
              </a:rPr>
              <a:t>AECT Jacksonville:  Nov. 9, 2011</a:t>
            </a:r>
            <a:endParaRPr lang="en-US" sz="1400" dirty="0">
              <a:solidFill>
                <a:schemeClr val="tx2"/>
              </a:solidFill>
            </a:endParaRPr>
          </a:p>
        </p:txBody>
      </p:sp>
      <p:sp>
        <p:nvSpPr>
          <p:cNvPr id="10" name="Footer Placeholder 6"/>
          <p:cNvSpPr>
            <a:spLocks noGrp="1"/>
          </p:cNvSpPr>
          <p:nvPr>
            <p:ph type="ftr" sz="quarter" idx="4294967295"/>
          </p:nvPr>
        </p:nvSpPr>
        <p:spPr>
          <a:xfrm>
            <a:off x="609600" y="6492875"/>
            <a:ext cx="5421083" cy="365125"/>
          </a:xfrm>
          <a:prstGeom prst="rect">
            <a:avLst/>
          </a:prstGeom>
        </p:spPr>
        <p:txBody>
          <a:bodyPr/>
          <a:lstStyle/>
          <a:p>
            <a:pPr algn="l"/>
            <a:r>
              <a:rPr lang="en-US" sz="1400" dirty="0" smtClean="0">
                <a:solidFill>
                  <a:schemeClr val="tx2"/>
                </a:solidFill>
              </a:rPr>
              <a:t>Applications of MAPSAT in Educational Research</a:t>
            </a:r>
            <a:endParaRPr lang="en-US" sz="1400" dirty="0">
              <a:solidFill>
                <a:schemeClr val="tx2"/>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305800" cy="990600"/>
          </a:xfrm>
        </p:spPr>
        <p:txBody>
          <a:bodyPr>
            <a:normAutofit/>
          </a:bodyPr>
          <a:lstStyle/>
          <a:p>
            <a:r>
              <a:rPr lang="en-US" sz="3200" dirty="0" smtClean="0"/>
              <a:t>Example: APT and use of scaffolding strategies</a:t>
            </a:r>
            <a:endParaRPr lang="en-US" sz="3200" dirty="0"/>
          </a:p>
        </p:txBody>
      </p:sp>
      <p:sp>
        <p:nvSpPr>
          <p:cNvPr id="5" name="TextBox 4"/>
          <p:cNvSpPr txBox="1"/>
          <p:nvPr/>
        </p:nvSpPr>
        <p:spPr>
          <a:xfrm>
            <a:off x="556160" y="1524000"/>
            <a:ext cx="3863440" cy="461665"/>
          </a:xfrm>
          <a:prstGeom prst="rect">
            <a:avLst/>
          </a:prstGeom>
          <a:noFill/>
        </p:spPr>
        <p:txBody>
          <a:bodyPr wrap="square" rtlCol="0">
            <a:spAutoFit/>
          </a:bodyPr>
          <a:lstStyle/>
          <a:p>
            <a:r>
              <a:rPr lang="en-US" sz="2400" dirty="0" smtClean="0"/>
              <a:t>Temporal map and APT query</a:t>
            </a:r>
            <a:endParaRPr lang="en-US" sz="2000" dirty="0"/>
          </a:p>
        </p:txBody>
      </p:sp>
      <p:graphicFrame>
        <p:nvGraphicFramePr>
          <p:cNvPr id="3076" name="Object 4"/>
          <p:cNvGraphicFramePr>
            <a:graphicFrameLocks noChangeAspect="1"/>
          </p:cNvGraphicFramePr>
          <p:nvPr/>
        </p:nvGraphicFramePr>
        <p:xfrm>
          <a:off x="1525588" y="2209800"/>
          <a:ext cx="6182413" cy="3810000"/>
        </p:xfrm>
        <a:graphic>
          <a:graphicData uri="http://schemas.openxmlformats.org/presentationml/2006/ole">
            <mc:AlternateContent xmlns:mc="http://schemas.openxmlformats.org/markup-compatibility/2006">
              <mc:Choice xmlns:v="urn:schemas-microsoft-com:vml" Requires="v">
                <p:oleObj spid="_x0000_s3124" name="Document" r:id="rId3" imgW="6243202" imgH="3848893" progId="Word.Document.12">
                  <p:embed/>
                </p:oleObj>
              </mc:Choice>
              <mc:Fallback>
                <p:oleObj name="Document" r:id="rId3" imgW="6243202" imgH="3848893"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5588" y="2209800"/>
                        <a:ext cx="6182413"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Box 8"/>
          <p:cNvSpPr txBox="1"/>
          <p:nvPr/>
        </p:nvSpPr>
        <p:spPr>
          <a:xfrm>
            <a:off x="4572001" y="1600200"/>
            <a:ext cx="4343400" cy="553998"/>
          </a:xfrm>
          <a:prstGeom prst="rect">
            <a:avLst/>
          </a:prstGeom>
          <a:noFill/>
        </p:spPr>
        <p:txBody>
          <a:bodyPr wrap="square" rtlCol="0">
            <a:spAutoFit/>
          </a:bodyPr>
          <a:lstStyle/>
          <a:p>
            <a:r>
              <a:rPr lang="en-US" sz="1000" dirty="0" smtClean="0"/>
              <a:t>Coding Example adapted from Joyce </a:t>
            </a:r>
            <a:r>
              <a:rPr lang="en-US" sz="1000" dirty="0" err="1" smtClean="0"/>
              <a:t>Koh’s</a:t>
            </a:r>
            <a:r>
              <a:rPr lang="en-US" sz="1000" dirty="0" smtClean="0"/>
              <a:t> dissertation (2008), p. 38.  Cell entries have been highlighted in green to indicate instances of the pattern:  If student interaction is Tech Help, then instructor interaction is Show N Tell?</a:t>
            </a:r>
            <a:endParaRPr lang="en-US" sz="1000" dirty="0"/>
          </a:p>
        </p:txBody>
      </p:sp>
      <p:sp>
        <p:nvSpPr>
          <p:cNvPr id="8" name="Slide Number Placeholder 7"/>
          <p:cNvSpPr>
            <a:spLocks noGrp="1"/>
          </p:cNvSpPr>
          <p:nvPr>
            <p:ph type="sldNum" sz="quarter" idx="16"/>
          </p:nvPr>
        </p:nvSpPr>
        <p:spPr/>
        <p:txBody>
          <a:bodyPr>
            <a:normAutofit fontScale="85000" lnSpcReduction="20000"/>
          </a:bodyPr>
          <a:lstStyle/>
          <a:p>
            <a:fld id="{C3E7C5C7-A091-4451-BDC6-BDE18FBF0A0A}" type="slidenum">
              <a:rPr lang="en-US" smtClean="0"/>
              <a:pPr/>
              <a:t>12</a:t>
            </a:fld>
            <a:endParaRPr lang="en-US"/>
          </a:p>
        </p:txBody>
      </p:sp>
      <p:sp>
        <p:nvSpPr>
          <p:cNvPr id="11" name="TextBox 10"/>
          <p:cNvSpPr txBox="1"/>
          <p:nvPr/>
        </p:nvSpPr>
        <p:spPr>
          <a:xfrm>
            <a:off x="838200" y="5638800"/>
            <a:ext cx="7505388" cy="923330"/>
          </a:xfrm>
          <a:prstGeom prst="rect">
            <a:avLst/>
          </a:prstGeom>
          <a:noFill/>
        </p:spPr>
        <p:txBody>
          <a:bodyPr wrap="none" rtlCol="0">
            <a:spAutoFit/>
          </a:bodyPr>
          <a:lstStyle/>
          <a:p>
            <a:r>
              <a:rPr lang="en-US" dirty="0" smtClean="0"/>
              <a:t>In this sample, if the student asks the instructor for technical help, then this is</a:t>
            </a:r>
          </a:p>
          <a:p>
            <a:r>
              <a:rPr lang="en-US" dirty="0" smtClean="0"/>
              <a:t>followed by instructor interaction that is ‘show and tell’ in 3 out of 5 occurrences</a:t>
            </a:r>
          </a:p>
          <a:p>
            <a:r>
              <a:rPr lang="en-US" dirty="0" smtClean="0"/>
              <a:t>for an APT probability estimate of 0.60.</a:t>
            </a:r>
            <a:endParaRPr lang="en-US" dirty="0"/>
          </a:p>
        </p:txBody>
      </p:sp>
      <p:sp>
        <p:nvSpPr>
          <p:cNvPr id="12" name="Date Placeholder 4"/>
          <p:cNvSpPr>
            <a:spLocks noGrp="1"/>
          </p:cNvSpPr>
          <p:nvPr>
            <p:ph type="dt" sz="half" idx="4294967295"/>
          </p:nvPr>
        </p:nvSpPr>
        <p:spPr>
          <a:xfrm>
            <a:off x="6096000" y="6492875"/>
            <a:ext cx="2667000" cy="365125"/>
          </a:xfrm>
          <a:prstGeom prst="rect">
            <a:avLst/>
          </a:prstGeom>
        </p:spPr>
        <p:txBody>
          <a:bodyPr/>
          <a:lstStyle/>
          <a:p>
            <a:r>
              <a:rPr lang="en-US" sz="1400" dirty="0" smtClean="0">
                <a:solidFill>
                  <a:schemeClr val="tx2"/>
                </a:solidFill>
              </a:rPr>
              <a:t>AECT Jacksonville:  Nov. 9, 2011</a:t>
            </a:r>
            <a:endParaRPr lang="en-US" sz="1400" dirty="0">
              <a:solidFill>
                <a:schemeClr val="tx2"/>
              </a:solidFill>
            </a:endParaRPr>
          </a:p>
        </p:txBody>
      </p:sp>
      <p:sp>
        <p:nvSpPr>
          <p:cNvPr id="13" name="Footer Placeholder 6"/>
          <p:cNvSpPr>
            <a:spLocks noGrp="1"/>
          </p:cNvSpPr>
          <p:nvPr>
            <p:ph type="ftr" sz="quarter" idx="4294967295"/>
          </p:nvPr>
        </p:nvSpPr>
        <p:spPr>
          <a:xfrm>
            <a:off x="609600" y="6492875"/>
            <a:ext cx="5421083" cy="365125"/>
          </a:xfrm>
          <a:prstGeom prst="rect">
            <a:avLst/>
          </a:prstGeom>
        </p:spPr>
        <p:txBody>
          <a:bodyPr/>
          <a:lstStyle/>
          <a:p>
            <a:pPr algn="l"/>
            <a:r>
              <a:rPr lang="en-US" sz="1400" dirty="0" smtClean="0">
                <a:solidFill>
                  <a:schemeClr val="tx2"/>
                </a:solidFill>
              </a:rPr>
              <a:t>Applications of MAPSAT in Educational Research</a:t>
            </a:r>
            <a:endParaRPr lang="en-US" sz="1400" dirty="0">
              <a:solidFill>
                <a:schemeClr val="tx2"/>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305800" cy="990600"/>
          </a:xfrm>
        </p:spPr>
        <p:txBody>
          <a:bodyPr>
            <a:normAutofit/>
          </a:bodyPr>
          <a:lstStyle/>
          <a:p>
            <a:r>
              <a:rPr lang="en-US" sz="3200" dirty="0" smtClean="0"/>
              <a:t>Analysis of Patterns in Configurations (APC)</a:t>
            </a:r>
            <a:endParaRPr lang="en-US" sz="3200" dirty="0"/>
          </a:p>
        </p:txBody>
      </p:sp>
      <p:sp>
        <p:nvSpPr>
          <p:cNvPr id="5" name="TextBox 4"/>
          <p:cNvSpPr txBox="1"/>
          <p:nvPr/>
        </p:nvSpPr>
        <p:spPr>
          <a:xfrm>
            <a:off x="556160" y="1771471"/>
            <a:ext cx="8206840" cy="3046988"/>
          </a:xfrm>
          <a:prstGeom prst="rect">
            <a:avLst/>
          </a:prstGeom>
          <a:noFill/>
        </p:spPr>
        <p:txBody>
          <a:bodyPr wrap="square" rtlCol="0">
            <a:spAutoFit/>
          </a:bodyPr>
          <a:lstStyle/>
          <a:p>
            <a:pPr marL="457200" indent="-457200">
              <a:buFont typeface="Arial" pitchFamily="34" charset="0"/>
              <a:buChar char="•"/>
            </a:pPr>
            <a:r>
              <a:rPr lang="en-US" sz="2400" dirty="0" smtClean="0"/>
              <a:t>Structure determined by </a:t>
            </a:r>
            <a:r>
              <a:rPr lang="en-US" sz="2400" dirty="0" smtClean="0">
                <a:solidFill>
                  <a:schemeClr val="accent2"/>
                </a:solidFill>
              </a:rPr>
              <a:t>affect-relations</a:t>
            </a:r>
            <a:r>
              <a:rPr lang="en-US" sz="2400" dirty="0" smtClean="0"/>
              <a:t> between components</a:t>
            </a:r>
            <a:endParaRPr lang="en-US" sz="2000" dirty="0" smtClean="0"/>
          </a:p>
          <a:p>
            <a:pPr marL="457200" indent="-457200">
              <a:buFont typeface="Arial" pitchFamily="34" charset="0"/>
              <a:buChar char="•"/>
            </a:pPr>
            <a:r>
              <a:rPr lang="en-US" sz="2400" dirty="0" smtClean="0"/>
              <a:t>In APC, we measure properties of </a:t>
            </a:r>
            <a:r>
              <a:rPr lang="en-US" sz="2400" dirty="0" smtClean="0">
                <a:solidFill>
                  <a:schemeClr val="accent2"/>
                </a:solidFill>
              </a:rPr>
              <a:t>system structure</a:t>
            </a:r>
          </a:p>
          <a:p>
            <a:pPr marL="457200" indent="-457200">
              <a:buFont typeface="Arial" pitchFamily="34" charset="0"/>
              <a:buChar char="•"/>
            </a:pPr>
            <a:r>
              <a:rPr lang="en-US" sz="2400" dirty="0" smtClean="0"/>
              <a:t>Property measures were derived from Axiomatic Theories of Intentional Systems—ATIS (Thompson, 2006)</a:t>
            </a:r>
          </a:p>
          <a:p>
            <a:pPr marL="457200" indent="-457200">
              <a:buFont typeface="Arial" pitchFamily="34" charset="0"/>
              <a:buChar char="•"/>
            </a:pPr>
            <a:r>
              <a:rPr lang="en-US" sz="2400" dirty="0" smtClean="0"/>
              <a:t>17 ATIS properties include:  complexity, size, interdependence, independence, strongness, flexibleness, compactness, active dependence, wholeness, vulnerableness, …</a:t>
            </a:r>
          </a:p>
          <a:p>
            <a:pPr>
              <a:buFont typeface="Arial" pitchFamily="34" charset="0"/>
              <a:buChar char="•"/>
            </a:pPr>
            <a:endParaRPr lang="en-US" sz="2400" dirty="0" smtClean="0"/>
          </a:p>
        </p:txBody>
      </p:sp>
      <p:pic>
        <p:nvPicPr>
          <p:cNvPr id="5123" name="Object 7"/>
          <p:cNvPicPr>
            <a:picLocks noChangeArrowheads="1"/>
          </p:cNvPicPr>
          <p:nvPr/>
        </p:nvPicPr>
        <p:blipFill>
          <a:blip r:embed="rId2" cstate="print"/>
          <a:srcRect l="-644" t="-1878" r="-644" b="-1488"/>
          <a:stretch>
            <a:fillRect/>
          </a:stretch>
        </p:blipFill>
        <p:spPr bwMode="auto">
          <a:xfrm>
            <a:off x="2895600" y="4495800"/>
            <a:ext cx="2971800" cy="1524000"/>
          </a:xfrm>
          <a:prstGeom prst="rect">
            <a:avLst/>
          </a:prstGeom>
          <a:noFill/>
          <a:ln w="9525">
            <a:noFill/>
            <a:miter lim="800000"/>
            <a:headEnd/>
            <a:tailEnd/>
          </a:ln>
        </p:spPr>
      </p:pic>
      <p:sp>
        <p:nvSpPr>
          <p:cNvPr id="8" name="Rectangle 7"/>
          <p:cNvSpPr/>
          <p:nvPr/>
        </p:nvSpPr>
        <p:spPr>
          <a:xfrm>
            <a:off x="2627383" y="6019800"/>
            <a:ext cx="3544817" cy="369332"/>
          </a:xfrm>
          <a:prstGeom prst="rect">
            <a:avLst/>
          </a:prstGeom>
        </p:spPr>
        <p:txBody>
          <a:bodyPr wrap="none">
            <a:spAutoFit/>
          </a:bodyPr>
          <a:lstStyle/>
          <a:p>
            <a:r>
              <a:rPr lang="en-US" dirty="0" smtClean="0"/>
              <a:t>Example of 'support' affect-relations</a:t>
            </a:r>
            <a:endParaRPr lang="en-US" dirty="0"/>
          </a:p>
        </p:txBody>
      </p:sp>
      <p:sp>
        <p:nvSpPr>
          <p:cNvPr id="7" name="Slide Number Placeholder 6"/>
          <p:cNvSpPr>
            <a:spLocks noGrp="1"/>
          </p:cNvSpPr>
          <p:nvPr>
            <p:ph type="sldNum" sz="quarter" idx="16"/>
          </p:nvPr>
        </p:nvSpPr>
        <p:spPr/>
        <p:txBody>
          <a:bodyPr>
            <a:normAutofit fontScale="85000" lnSpcReduction="20000"/>
          </a:bodyPr>
          <a:lstStyle/>
          <a:p>
            <a:fld id="{C3E7C5C7-A091-4451-BDC6-BDE18FBF0A0A}" type="slidenum">
              <a:rPr lang="en-US" smtClean="0"/>
              <a:pPr/>
              <a:t>13</a:t>
            </a:fld>
            <a:endParaRPr lang="en-US"/>
          </a:p>
        </p:txBody>
      </p:sp>
      <p:sp>
        <p:nvSpPr>
          <p:cNvPr id="10" name="Date Placeholder 4"/>
          <p:cNvSpPr>
            <a:spLocks noGrp="1"/>
          </p:cNvSpPr>
          <p:nvPr>
            <p:ph type="dt" sz="half" idx="4294967295"/>
          </p:nvPr>
        </p:nvSpPr>
        <p:spPr>
          <a:xfrm>
            <a:off x="6096000" y="6492875"/>
            <a:ext cx="2667000" cy="365125"/>
          </a:xfrm>
          <a:prstGeom prst="rect">
            <a:avLst/>
          </a:prstGeom>
        </p:spPr>
        <p:txBody>
          <a:bodyPr/>
          <a:lstStyle/>
          <a:p>
            <a:r>
              <a:rPr lang="en-US" sz="1400" dirty="0" smtClean="0">
                <a:solidFill>
                  <a:schemeClr val="tx2"/>
                </a:solidFill>
              </a:rPr>
              <a:t>AECT Jacksonville:  Nov. 9, 2011</a:t>
            </a:r>
            <a:endParaRPr lang="en-US" sz="1400" dirty="0">
              <a:solidFill>
                <a:schemeClr val="tx2"/>
              </a:solidFill>
            </a:endParaRPr>
          </a:p>
        </p:txBody>
      </p:sp>
      <p:sp>
        <p:nvSpPr>
          <p:cNvPr id="11" name="Footer Placeholder 6"/>
          <p:cNvSpPr>
            <a:spLocks noGrp="1"/>
          </p:cNvSpPr>
          <p:nvPr>
            <p:ph type="ftr" sz="quarter" idx="4294967295"/>
          </p:nvPr>
        </p:nvSpPr>
        <p:spPr>
          <a:xfrm>
            <a:off x="609600" y="6492875"/>
            <a:ext cx="5421083" cy="365125"/>
          </a:xfrm>
          <a:prstGeom prst="rect">
            <a:avLst/>
          </a:prstGeom>
        </p:spPr>
        <p:txBody>
          <a:bodyPr/>
          <a:lstStyle/>
          <a:p>
            <a:pPr algn="l"/>
            <a:r>
              <a:rPr lang="en-US" sz="1400" dirty="0" smtClean="0">
                <a:solidFill>
                  <a:schemeClr val="tx2"/>
                </a:solidFill>
              </a:rPr>
              <a:t>Applications of MAPSAT in Educational Research</a:t>
            </a:r>
            <a:endParaRPr lang="en-US" sz="1400" dirty="0">
              <a:solidFill>
                <a:schemeClr val="tx2"/>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305800" cy="990600"/>
          </a:xfrm>
        </p:spPr>
        <p:txBody>
          <a:bodyPr>
            <a:normAutofit/>
          </a:bodyPr>
          <a:lstStyle/>
          <a:p>
            <a:r>
              <a:rPr lang="en-US" dirty="0" smtClean="0"/>
              <a:t>Example: APC of IST Ph.D. program</a:t>
            </a:r>
            <a:endParaRPr lang="en-US" dirty="0"/>
          </a:p>
        </p:txBody>
      </p:sp>
      <p:sp>
        <p:nvSpPr>
          <p:cNvPr id="5" name="TextBox 4"/>
          <p:cNvSpPr txBox="1"/>
          <p:nvPr/>
        </p:nvSpPr>
        <p:spPr>
          <a:xfrm>
            <a:off x="556160" y="1771471"/>
            <a:ext cx="8206840" cy="461665"/>
          </a:xfrm>
          <a:prstGeom prst="rect">
            <a:avLst/>
          </a:prstGeom>
          <a:noFill/>
        </p:spPr>
        <p:txBody>
          <a:bodyPr wrap="square" rtlCol="0">
            <a:spAutoFit/>
          </a:bodyPr>
          <a:lstStyle/>
          <a:p>
            <a:r>
              <a:rPr lang="en-US" sz="2400" dirty="0" smtClean="0"/>
              <a:t>Comparison of </a:t>
            </a:r>
            <a:r>
              <a:rPr lang="en-US" sz="2400" dirty="0" smtClean="0">
                <a:solidFill>
                  <a:schemeClr val="accent2"/>
                </a:solidFill>
              </a:rPr>
              <a:t>‘mentoring’</a:t>
            </a:r>
            <a:r>
              <a:rPr lang="en-US" sz="2400" dirty="0" smtClean="0"/>
              <a:t> affect-relation</a:t>
            </a:r>
            <a:endParaRPr lang="en-US" sz="2400" dirty="0"/>
          </a:p>
        </p:txBody>
      </p:sp>
      <p:pic>
        <p:nvPicPr>
          <p:cNvPr id="7170" name="Object 5"/>
          <p:cNvPicPr>
            <a:picLocks noChangeArrowheads="1"/>
          </p:cNvPicPr>
          <p:nvPr/>
        </p:nvPicPr>
        <p:blipFill>
          <a:blip r:embed="rId3" cstate="print"/>
          <a:srcRect l="-2040" t="-3416" b="-311"/>
          <a:stretch>
            <a:fillRect/>
          </a:stretch>
        </p:blipFill>
        <p:spPr bwMode="auto">
          <a:xfrm>
            <a:off x="533400" y="2362200"/>
            <a:ext cx="3505200" cy="1571625"/>
          </a:xfrm>
          <a:prstGeom prst="rect">
            <a:avLst/>
          </a:prstGeom>
          <a:noFill/>
          <a:ln w="9525">
            <a:noFill/>
            <a:miter lim="800000"/>
            <a:headEnd/>
            <a:tailEnd/>
          </a:ln>
        </p:spPr>
      </p:pic>
      <p:pic>
        <p:nvPicPr>
          <p:cNvPr id="7171" name="Object 6"/>
          <p:cNvPicPr>
            <a:picLocks noChangeArrowheads="1"/>
          </p:cNvPicPr>
          <p:nvPr/>
        </p:nvPicPr>
        <p:blipFill>
          <a:blip r:embed="rId4" cstate="print"/>
          <a:srcRect l="-1984" t="-3516" b="-281"/>
          <a:stretch>
            <a:fillRect/>
          </a:stretch>
        </p:blipFill>
        <p:spPr bwMode="auto">
          <a:xfrm>
            <a:off x="5029200" y="2343150"/>
            <a:ext cx="3381375" cy="1619250"/>
          </a:xfrm>
          <a:prstGeom prst="rect">
            <a:avLst/>
          </a:prstGeom>
          <a:noFill/>
          <a:ln w="9525">
            <a:noFill/>
            <a:miter lim="800000"/>
            <a:headEnd/>
            <a:tailEnd/>
          </a:ln>
        </p:spPr>
      </p:pic>
      <p:graphicFrame>
        <p:nvGraphicFramePr>
          <p:cNvPr id="7172" name="Object 4"/>
          <p:cNvGraphicFramePr>
            <a:graphicFrameLocks noChangeAspect="1"/>
          </p:cNvGraphicFramePr>
          <p:nvPr/>
        </p:nvGraphicFramePr>
        <p:xfrm>
          <a:off x="685800" y="4419600"/>
          <a:ext cx="7466627" cy="2133600"/>
        </p:xfrm>
        <a:graphic>
          <a:graphicData uri="http://schemas.openxmlformats.org/presentationml/2006/ole">
            <mc:AlternateContent xmlns:mc="http://schemas.openxmlformats.org/markup-compatibility/2006">
              <mc:Choice xmlns:v="urn:schemas-microsoft-com:vml" Requires="v">
                <p:oleObj spid="_x0000_s4148" name="Document" r:id="rId5" imgW="6274949" imgH="1744131" progId="Word.Document.12">
                  <p:embed/>
                </p:oleObj>
              </mc:Choice>
              <mc:Fallback>
                <p:oleObj name="Document" r:id="rId5" imgW="6274949" imgH="1744131" progId="Word.Document.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419600"/>
                        <a:ext cx="7466627"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Slide Number Placeholder 7"/>
          <p:cNvSpPr>
            <a:spLocks noGrp="1"/>
          </p:cNvSpPr>
          <p:nvPr>
            <p:ph type="sldNum" sz="quarter" idx="16"/>
          </p:nvPr>
        </p:nvSpPr>
        <p:spPr/>
        <p:txBody>
          <a:bodyPr>
            <a:normAutofit fontScale="85000" lnSpcReduction="20000"/>
          </a:bodyPr>
          <a:lstStyle/>
          <a:p>
            <a:fld id="{C3E7C5C7-A091-4451-BDC6-BDE18FBF0A0A}" type="slidenum">
              <a:rPr lang="en-US" smtClean="0"/>
              <a:pPr/>
              <a:t>14</a:t>
            </a:fld>
            <a:endParaRPr lang="en-US"/>
          </a:p>
        </p:txBody>
      </p:sp>
      <p:sp>
        <p:nvSpPr>
          <p:cNvPr id="10" name="Date Placeholder 4"/>
          <p:cNvSpPr>
            <a:spLocks noGrp="1"/>
          </p:cNvSpPr>
          <p:nvPr>
            <p:ph type="dt" sz="half" idx="4294967295"/>
          </p:nvPr>
        </p:nvSpPr>
        <p:spPr>
          <a:xfrm>
            <a:off x="6096000" y="6492875"/>
            <a:ext cx="2667000" cy="365125"/>
          </a:xfrm>
          <a:prstGeom prst="rect">
            <a:avLst/>
          </a:prstGeom>
        </p:spPr>
        <p:txBody>
          <a:bodyPr/>
          <a:lstStyle/>
          <a:p>
            <a:r>
              <a:rPr lang="en-US" sz="1400" dirty="0" smtClean="0">
                <a:solidFill>
                  <a:schemeClr val="tx2"/>
                </a:solidFill>
              </a:rPr>
              <a:t>AECT Jacksonville:  Nov. 9, 2011</a:t>
            </a:r>
            <a:endParaRPr lang="en-US" sz="1400" dirty="0">
              <a:solidFill>
                <a:schemeClr val="tx2"/>
              </a:solidFill>
            </a:endParaRPr>
          </a:p>
        </p:txBody>
      </p:sp>
      <p:sp>
        <p:nvSpPr>
          <p:cNvPr id="11" name="Footer Placeholder 6"/>
          <p:cNvSpPr>
            <a:spLocks noGrp="1"/>
          </p:cNvSpPr>
          <p:nvPr>
            <p:ph type="ftr" sz="quarter" idx="4294967295"/>
          </p:nvPr>
        </p:nvSpPr>
        <p:spPr>
          <a:xfrm>
            <a:off x="609600" y="6492875"/>
            <a:ext cx="5421083" cy="365125"/>
          </a:xfrm>
          <a:prstGeom prst="rect">
            <a:avLst/>
          </a:prstGeom>
        </p:spPr>
        <p:txBody>
          <a:bodyPr/>
          <a:lstStyle/>
          <a:p>
            <a:pPr algn="l"/>
            <a:r>
              <a:rPr lang="en-US" sz="1400" dirty="0" smtClean="0">
                <a:solidFill>
                  <a:schemeClr val="tx2"/>
                </a:solidFill>
              </a:rPr>
              <a:t>Applications of MAPSAT in Educational Research</a:t>
            </a:r>
            <a:endParaRPr lang="en-US" sz="1400" dirty="0">
              <a:solidFill>
                <a:schemeClr val="tx2"/>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566738"/>
            <a:ext cx="9153525" cy="5724525"/>
          </a:xfrm>
          <a:prstGeom prst="rect">
            <a:avLst/>
          </a:prstGeom>
          <a:noFill/>
          <a:ln w="9525">
            <a:noFill/>
            <a:miter lim="800000"/>
            <a:headEnd/>
            <a:tailEnd/>
          </a:ln>
        </p:spPr>
      </p:pic>
      <p:sp>
        <p:nvSpPr>
          <p:cNvPr id="3" name="Date Placeholder 4"/>
          <p:cNvSpPr>
            <a:spLocks noGrp="1"/>
          </p:cNvSpPr>
          <p:nvPr>
            <p:ph type="dt" sz="half" idx="10"/>
          </p:nvPr>
        </p:nvSpPr>
        <p:spPr>
          <a:xfrm>
            <a:off x="6096000" y="6492875"/>
            <a:ext cx="2667000" cy="365125"/>
          </a:xfrm>
        </p:spPr>
        <p:txBody>
          <a:bodyPr/>
          <a:lstStyle/>
          <a:p>
            <a:r>
              <a:rPr lang="en-US" dirty="0" smtClean="0"/>
              <a:t>AECT Jacksonville:  Nov. 9, 2011</a:t>
            </a:r>
            <a:endParaRPr lang="en-US" dirty="0"/>
          </a:p>
        </p:txBody>
      </p:sp>
      <p:sp>
        <p:nvSpPr>
          <p:cNvPr id="4" name="Footer Placeholder 6"/>
          <p:cNvSpPr>
            <a:spLocks noGrp="1"/>
          </p:cNvSpPr>
          <p:nvPr>
            <p:ph type="ftr" sz="quarter" idx="11"/>
          </p:nvPr>
        </p:nvSpPr>
        <p:spPr>
          <a:xfrm>
            <a:off x="609600" y="6492875"/>
            <a:ext cx="5421083" cy="365125"/>
          </a:xfrm>
        </p:spPr>
        <p:txBody>
          <a:bodyPr/>
          <a:lstStyle/>
          <a:p>
            <a:pPr algn="l"/>
            <a:r>
              <a:rPr lang="en-US" dirty="0" smtClean="0"/>
              <a:t>Applications of MAPSAT in Educational Research</a:t>
            </a:r>
            <a:endParaRPr lang="en-US" dirty="0"/>
          </a:p>
        </p:txBody>
      </p:sp>
      <p:sp>
        <p:nvSpPr>
          <p:cNvPr id="5" name="Slide Number Placeholder 4"/>
          <p:cNvSpPr>
            <a:spLocks noGrp="1"/>
          </p:cNvSpPr>
          <p:nvPr>
            <p:ph type="sldNum" sz="quarter" idx="12"/>
          </p:nvPr>
        </p:nvSpPr>
        <p:spPr/>
        <p:txBody>
          <a:bodyPr/>
          <a:lstStyle/>
          <a:p>
            <a:fld id="{C3E7C5C7-A091-4451-BDC6-BDE18FBF0A0A}" type="slidenum">
              <a:rPr lang="en-US" smtClean="0"/>
              <a:pPr/>
              <a:t>15</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Traditional approach  </a:t>
            </a:r>
            <a:br>
              <a:rPr lang="en-US" sz="3600" dirty="0" smtClean="0"/>
            </a:br>
            <a:r>
              <a:rPr lang="en-US" sz="3600" dirty="0" smtClean="0"/>
              <a:t>(Aggregation Aggravation)</a:t>
            </a:r>
            <a:endParaRPr lang="en-US" sz="3600" dirty="0"/>
          </a:p>
        </p:txBody>
      </p:sp>
      <p:sp>
        <p:nvSpPr>
          <p:cNvPr id="3" name="Content Placeholder 2"/>
          <p:cNvSpPr>
            <a:spLocks noGrp="1"/>
          </p:cNvSpPr>
          <p:nvPr>
            <p:ph sz="quarter" idx="1"/>
          </p:nvPr>
        </p:nvSpPr>
        <p:spPr/>
        <p:txBody>
          <a:bodyPr>
            <a:normAutofit fontScale="92500" lnSpcReduction="20000"/>
          </a:bodyPr>
          <a:lstStyle/>
          <a:p>
            <a:r>
              <a:rPr lang="en-US" dirty="0" smtClean="0"/>
              <a:t>Measure variables separately:  e.g., </a:t>
            </a:r>
          </a:p>
          <a:p>
            <a:pPr lvl="1"/>
            <a:r>
              <a:rPr lang="en-US" dirty="0" smtClean="0"/>
              <a:t>How much it rained (aggregated separately from precipitation row)</a:t>
            </a:r>
          </a:p>
          <a:p>
            <a:pPr lvl="1"/>
            <a:r>
              <a:rPr lang="en-US" dirty="0" smtClean="0"/>
              <a:t>Average temperature (determined separately from temperature row)</a:t>
            </a:r>
          </a:p>
          <a:p>
            <a:r>
              <a:rPr lang="en-US" dirty="0" smtClean="0"/>
              <a:t>Do this repeatedly for more observation periods, for more </a:t>
            </a:r>
            <a:r>
              <a:rPr lang="en-US" i="1" dirty="0" err="1" smtClean="0"/>
              <a:t>x</a:t>
            </a:r>
            <a:r>
              <a:rPr lang="en-US" dirty="0" err="1" smtClean="0"/>
              <a:t>,</a:t>
            </a:r>
            <a:r>
              <a:rPr lang="en-US" i="1" dirty="0" err="1" smtClean="0"/>
              <a:t>y</a:t>
            </a:r>
            <a:r>
              <a:rPr lang="en-US" dirty="0" smtClean="0"/>
              <a:t> pairs of rain and temperature values.</a:t>
            </a:r>
          </a:p>
          <a:p>
            <a:r>
              <a:rPr lang="en-US" dirty="0" smtClean="0"/>
              <a:t>Then correlate the two variables (e.g., Pearson </a:t>
            </a:r>
            <a:r>
              <a:rPr lang="en-US" i="1" dirty="0" smtClean="0"/>
              <a:t>r</a:t>
            </a:r>
            <a:r>
              <a:rPr lang="en-US" dirty="0" smtClean="0"/>
              <a:t>) to determine relationship between rain and temperature.</a:t>
            </a:r>
          </a:p>
          <a:p>
            <a:r>
              <a:rPr lang="en-US" dirty="0" smtClean="0"/>
              <a:t>The sequential patterns or joint occurrences of changes in precipitation and temperature are lost in this approach.</a:t>
            </a:r>
          </a:p>
          <a:p>
            <a:pPr lvl="1"/>
            <a:endParaRPr lang="en-US" dirty="0"/>
          </a:p>
        </p:txBody>
      </p:sp>
      <p:sp>
        <p:nvSpPr>
          <p:cNvPr id="4" name="Date Placeholder 3"/>
          <p:cNvSpPr>
            <a:spLocks noGrp="1"/>
          </p:cNvSpPr>
          <p:nvPr>
            <p:ph type="dt" sz="half" idx="10"/>
          </p:nvPr>
        </p:nvSpPr>
        <p:spPr/>
        <p:txBody>
          <a:bodyPr/>
          <a:lstStyle/>
          <a:p>
            <a:r>
              <a:rPr lang="en-US" dirty="0" smtClean="0"/>
              <a:t>AECT Jacksonville:  Nov. 9, 2011</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C3E7C5C7-A091-4451-BDC6-BDE18FBF0A0A}" type="slidenum">
              <a:rPr lang="en-US" smtClean="0"/>
              <a:pPr/>
              <a:t>16</a:t>
            </a:fld>
            <a:endParaRPr lang="en-US"/>
          </a:p>
        </p:txBody>
      </p:sp>
      <p:sp>
        <p:nvSpPr>
          <p:cNvPr id="6" name="Footer Placeholder 5"/>
          <p:cNvSpPr>
            <a:spLocks noGrp="1"/>
          </p:cNvSpPr>
          <p:nvPr>
            <p:ph type="ftr" sz="quarter" idx="11"/>
          </p:nvPr>
        </p:nvSpPr>
        <p:spPr/>
        <p:txBody>
          <a:bodyPr/>
          <a:lstStyle/>
          <a:p>
            <a:r>
              <a:rPr lang="en-US" dirty="0" smtClean="0"/>
              <a:t>Applications of MAPSAT in Educational Research</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srcRect/>
          <a:stretch>
            <a:fillRect/>
          </a:stretch>
        </p:blipFill>
        <p:spPr bwMode="auto">
          <a:xfrm>
            <a:off x="671463" y="304800"/>
            <a:ext cx="4662537" cy="6172200"/>
          </a:xfrm>
          <a:prstGeom prst="rect">
            <a:avLst/>
          </a:prstGeom>
          <a:noFill/>
          <a:ln w="9525">
            <a:noFill/>
            <a:miter lim="800000"/>
            <a:headEnd/>
            <a:tailEnd/>
          </a:ln>
        </p:spPr>
      </p:pic>
      <p:sp>
        <p:nvSpPr>
          <p:cNvPr id="3" name="Date Placeholder 4"/>
          <p:cNvSpPr>
            <a:spLocks noGrp="1"/>
          </p:cNvSpPr>
          <p:nvPr>
            <p:ph type="dt" sz="half" idx="10"/>
          </p:nvPr>
        </p:nvSpPr>
        <p:spPr>
          <a:xfrm>
            <a:off x="6096000" y="6492875"/>
            <a:ext cx="2667000" cy="365125"/>
          </a:xfrm>
        </p:spPr>
        <p:txBody>
          <a:bodyPr/>
          <a:lstStyle/>
          <a:p>
            <a:r>
              <a:rPr lang="en-US" dirty="0" smtClean="0"/>
              <a:t>AECT Jacksonville:  Nov. 9, 2011</a:t>
            </a:r>
            <a:endParaRPr lang="en-US" dirty="0"/>
          </a:p>
        </p:txBody>
      </p:sp>
      <p:sp>
        <p:nvSpPr>
          <p:cNvPr id="4" name="Footer Placeholder 6"/>
          <p:cNvSpPr>
            <a:spLocks noGrp="1"/>
          </p:cNvSpPr>
          <p:nvPr>
            <p:ph type="ftr" sz="quarter" idx="11"/>
          </p:nvPr>
        </p:nvSpPr>
        <p:spPr>
          <a:xfrm>
            <a:off x="609600" y="6492875"/>
            <a:ext cx="5421083" cy="365125"/>
          </a:xfrm>
        </p:spPr>
        <p:txBody>
          <a:bodyPr/>
          <a:lstStyle/>
          <a:p>
            <a:pPr algn="l"/>
            <a:r>
              <a:rPr lang="en-US" dirty="0" smtClean="0"/>
              <a:t>Applications of MAPSAT in Educational Research</a:t>
            </a:r>
            <a:endParaRPr lang="en-US" dirty="0"/>
          </a:p>
        </p:txBody>
      </p:sp>
      <p:sp>
        <p:nvSpPr>
          <p:cNvPr id="5" name="Slide Number Placeholder 4"/>
          <p:cNvSpPr>
            <a:spLocks noGrp="1"/>
          </p:cNvSpPr>
          <p:nvPr>
            <p:ph type="sldNum" sz="quarter" idx="12"/>
          </p:nvPr>
        </p:nvSpPr>
        <p:spPr/>
        <p:txBody>
          <a:bodyPr/>
          <a:lstStyle/>
          <a:p>
            <a:fld id="{C3E7C5C7-A091-4451-BDC6-BDE18FBF0A0A}" type="slidenum">
              <a:rPr lang="en-US" smtClean="0"/>
              <a:pPr/>
              <a:t>17</a:t>
            </a:fld>
            <a:endParaRPr lang="en-US"/>
          </a:p>
        </p:txBody>
      </p:sp>
      <p:sp>
        <p:nvSpPr>
          <p:cNvPr id="6" name="TextBox 5"/>
          <p:cNvSpPr txBox="1"/>
          <p:nvPr/>
        </p:nvSpPr>
        <p:spPr>
          <a:xfrm>
            <a:off x="5562600" y="1447800"/>
            <a:ext cx="2971801" cy="3693319"/>
          </a:xfrm>
          <a:prstGeom prst="rect">
            <a:avLst/>
          </a:prstGeom>
          <a:noFill/>
        </p:spPr>
        <p:txBody>
          <a:bodyPr wrap="square" rtlCol="0">
            <a:spAutoFit/>
          </a:bodyPr>
          <a:lstStyle/>
          <a:p>
            <a:r>
              <a:rPr lang="en-US" dirty="0" smtClean="0"/>
              <a:t>In APT we can see the sequence of changes (represented by the lines</a:t>
            </a:r>
          </a:p>
          <a:p>
            <a:r>
              <a:rPr lang="en-US" dirty="0" smtClean="0"/>
              <a:t>with arrows).</a:t>
            </a:r>
          </a:p>
          <a:p>
            <a:endParaRPr lang="en-US" dirty="0" smtClean="0"/>
          </a:p>
          <a:p>
            <a:r>
              <a:rPr lang="en-US" dirty="0" smtClean="0"/>
              <a:t>This is a temporal digraph.  The directed edges (lines with arrows) connect the vertices or nodes (event changes in each classification).</a:t>
            </a:r>
          </a:p>
          <a:p>
            <a:endParaRPr lang="en-US" dirty="0" smtClean="0"/>
          </a:p>
          <a:p>
            <a:r>
              <a:rPr lang="en-US" dirty="0" smtClean="0"/>
              <a:t>The affect relation is ‘precedes in time’.</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990600" y="76200"/>
            <a:ext cx="7167562" cy="6492039"/>
          </a:xfrm>
          <a:prstGeom prst="rect">
            <a:avLst/>
          </a:prstGeom>
          <a:noFill/>
          <a:ln w="9525">
            <a:noFill/>
            <a:miter lim="800000"/>
            <a:headEnd/>
            <a:tailEnd/>
          </a:ln>
        </p:spPr>
      </p:pic>
      <p:sp>
        <p:nvSpPr>
          <p:cNvPr id="3" name="Date Placeholder 4"/>
          <p:cNvSpPr>
            <a:spLocks noGrp="1"/>
          </p:cNvSpPr>
          <p:nvPr>
            <p:ph type="dt" sz="half" idx="10"/>
          </p:nvPr>
        </p:nvSpPr>
        <p:spPr>
          <a:xfrm>
            <a:off x="6096000" y="6492875"/>
            <a:ext cx="2667000" cy="365125"/>
          </a:xfrm>
        </p:spPr>
        <p:txBody>
          <a:bodyPr/>
          <a:lstStyle/>
          <a:p>
            <a:r>
              <a:rPr lang="en-US" dirty="0" smtClean="0"/>
              <a:t>AECT Jacksonville:  Nov. 9, 2011</a:t>
            </a:r>
            <a:endParaRPr lang="en-US" dirty="0"/>
          </a:p>
        </p:txBody>
      </p:sp>
      <p:sp>
        <p:nvSpPr>
          <p:cNvPr id="4" name="Footer Placeholder 6"/>
          <p:cNvSpPr>
            <a:spLocks noGrp="1"/>
          </p:cNvSpPr>
          <p:nvPr>
            <p:ph type="ftr" sz="quarter" idx="11"/>
          </p:nvPr>
        </p:nvSpPr>
        <p:spPr>
          <a:xfrm>
            <a:off x="609600" y="6492875"/>
            <a:ext cx="5421083" cy="365125"/>
          </a:xfrm>
        </p:spPr>
        <p:txBody>
          <a:bodyPr/>
          <a:lstStyle/>
          <a:p>
            <a:pPr algn="l"/>
            <a:r>
              <a:rPr lang="en-US" dirty="0" smtClean="0"/>
              <a:t>Applications of MAPSAT in Educational Research</a:t>
            </a:r>
            <a:endParaRPr lang="en-US" dirty="0"/>
          </a:p>
        </p:txBody>
      </p:sp>
      <p:sp>
        <p:nvSpPr>
          <p:cNvPr id="5" name="Slide Number Placeholder 4"/>
          <p:cNvSpPr>
            <a:spLocks noGrp="1"/>
          </p:cNvSpPr>
          <p:nvPr>
            <p:ph type="sldNum" sz="quarter" idx="12"/>
          </p:nvPr>
        </p:nvSpPr>
        <p:spPr/>
        <p:txBody>
          <a:bodyPr/>
          <a:lstStyle/>
          <a:p>
            <a:fld id="{C3E7C5C7-A091-4451-BDC6-BDE18FBF0A0A}" type="slidenum">
              <a:rPr lang="en-US" smtClean="0"/>
              <a:pPr/>
              <a:t>18</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699172" y="228600"/>
            <a:ext cx="5396828" cy="6019800"/>
          </a:xfrm>
          <a:prstGeom prst="rect">
            <a:avLst/>
          </a:prstGeom>
          <a:noFill/>
          <a:ln w="9525">
            <a:noFill/>
            <a:miter lim="800000"/>
            <a:headEnd/>
            <a:tailEnd/>
          </a:ln>
        </p:spPr>
      </p:pic>
      <p:sp>
        <p:nvSpPr>
          <p:cNvPr id="3" name="Date Placeholder 4"/>
          <p:cNvSpPr>
            <a:spLocks noGrp="1"/>
          </p:cNvSpPr>
          <p:nvPr>
            <p:ph type="dt" sz="half" idx="10"/>
          </p:nvPr>
        </p:nvSpPr>
        <p:spPr>
          <a:xfrm>
            <a:off x="6096000" y="6492875"/>
            <a:ext cx="2667000" cy="365125"/>
          </a:xfrm>
        </p:spPr>
        <p:txBody>
          <a:bodyPr/>
          <a:lstStyle/>
          <a:p>
            <a:r>
              <a:rPr lang="en-US" dirty="0" smtClean="0"/>
              <a:t>AECT Jacksonville:  Nov. 9, 2011</a:t>
            </a:r>
            <a:endParaRPr lang="en-US" dirty="0"/>
          </a:p>
        </p:txBody>
      </p:sp>
      <p:sp>
        <p:nvSpPr>
          <p:cNvPr id="4" name="Footer Placeholder 6"/>
          <p:cNvSpPr>
            <a:spLocks noGrp="1"/>
          </p:cNvSpPr>
          <p:nvPr>
            <p:ph type="ftr" sz="quarter" idx="11"/>
          </p:nvPr>
        </p:nvSpPr>
        <p:spPr>
          <a:xfrm>
            <a:off x="609600" y="6492875"/>
            <a:ext cx="5421083" cy="365125"/>
          </a:xfrm>
        </p:spPr>
        <p:txBody>
          <a:bodyPr/>
          <a:lstStyle/>
          <a:p>
            <a:pPr algn="l"/>
            <a:r>
              <a:rPr lang="en-US" dirty="0" smtClean="0"/>
              <a:t>Applications of MAPSAT in Educational Research</a:t>
            </a:r>
            <a:endParaRPr lang="en-US" dirty="0"/>
          </a:p>
        </p:txBody>
      </p:sp>
      <p:sp>
        <p:nvSpPr>
          <p:cNvPr id="5" name="Slide Number Placeholder 4"/>
          <p:cNvSpPr>
            <a:spLocks noGrp="1"/>
          </p:cNvSpPr>
          <p:nvPr>
            <p:ph type="sldNum" sz="quarter" idx="12"/>
          </p:nvPr>
        </p:nvSpPr>
        <p:spPr/>
        <p:txBody>
          <a:bodyPr/>
          <a:lstStyle/>
          <a:p>
            <a:fld id="{C3E7C5C7-A091-4451-BDC6-BDE18FBF0A0A}" type="slidenum">
              <a:rPr lang="en-US" smtClean="0"/>
              <a:pPr/>
              <a:t>19</a:t>
            </a:fld>
            <a:endParaRPr lang="en-US"/>
          </a:p>
        </p:txBody>
      </p:sp>
      <p:sp>
        <p:nvSpPr>
          <p:cNvPr id="6" name="TextBox 5"/>
          <p:cNvSpPr txBox="1"/>
          <p:nvPr/>
        </p:nvSpPr>
        <p:spPr>
          <a:xfrm>
            <a:off x="6477000" y="228600"/>
            <a:ext cx="2286000" cy="5909310"/>
          </a:xfrm>
          <a:prstGeom prst="rect">
            <a:avLst/>
          </a:prstGeom>
          <a:noFill/>
        </p:spPr>
        <p:txBody>
          <a:bodyPr wrap="square" rtlCol="0">
            <a:spAutoFit/>
          </a:bodyPr>
          <a:lstStyle/>
          <a:p>
            <a:r>
              <a:rPr lang="en-US" dirty="0" smtClean="0"/>
              <a:t>System structure can also be represented by a digraph.</a:t>
            </a:r>
          </a:p>
          <a:p>
            <a:endParaRPr lang="en-US" dirty="0" smtClean="0"/>
          </a:p>
          <a:p>
            <a:r>
              <a:rPr lang="en-US" dirty="0" smtClean="0"/>
              <a:t>Here the directed edges represent the affect relation:  is the teacher of.</a:t>
            </a:r>
          </a:p>
          <a:p>
            <a:endParaRPr lang="en-US" dirty="0" smtClean="0"/>
          </a:p>
          <a:p>
            <a:r>
              <a:rPr lang="en-US" dirty="0" smtClean="0"/>
              <a:t>In configuration 1, Ted is the teacher of Rod, and Ted is the Teacher of Miguel.</a:t>
            </a:r>
          </a:p>
          <a:p>
            <a:endParaRPr lang="en-US" dirty="0" smtClean="0"/>
          </a:p>
          <a:p>
            <a:r>
              <a:rPr lang="en-US" dirty="0" smtClean="0"/>
              <a:t>In configuration 2, Ted is also the teacher of Laurie.</a:t>
            </a:r>
          </a:p>
          <a:p>
            <a:endParaRPr lang="en-US" dirty="0" smtClean="0"/>
          </a:p>
          <a:p>
            <a:r>
              <a:rPr lang="en-US" dirty="0" smtClean="0"/>
              <a:t>The structure has changed between configurations 1 &amp; 2.</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378952" cy="990600"/>
          </a:xfrm>
        </p:spPr>
        <p:txBody>
          <a:bodyPr>
            <a:normAutofit/>
          </a:bodyPr>
          <a:lstStyle/>
          <a:p>
            <a:pPr algn="ctr"/>
            <a:r>
              <a:rPr lang="en-US" sz="3100" dirty="0" smtClean="0"/>
              <a:t>Applications of MAPSAT in Educational Research</a:t>
            </a:r>
            <a:r>
              <a:rPr lang="en-US" sz="3600" dirty="0" smtClean="0"/>
              <a:t/>
            </a:r>
            <a:br>
              <a:rPr lang="en-US" sz="3600" dirty="0" smtClean="0"/>
            </a:br>
            <a:r>
              <a:rPr lang="en-US" sz="2700" dirty="0" smtClean="0">
                <a:solidFill>
                  <a:schemeClr val="accent2"/>
                </a:solidFill>
              </a:rPr>
              <a:t>Map &amp; Analyze Patterns &amp; Structures Across Time</a:t>
            </a:r>
            <a:endParaRPr lang="en-US" sz="2700" dirty="0">
              <a:solidFill>
                <a:schemeClr val="accent2"/>
              </a:solidFill>
            </a:endParaRPr>
          </a:p>
        </p:txBody>
      </p:sp>
      <p:sp>
        <p:nvSpPr>
          <p:cNvPr id="3" name="Content Placeholder 2"/>
          <p:cNvSpPr>
            <a:spLocks noGrp="1"/>
          </p:cNvSpPr>
          <p:nvPr>
            <p:ph sz="quarter" idx="1"/>
          </p:nvPr>
        </p:nvSpPr>
        <p:spPr>
          <a:xfrm>
            <a:off x="612648" y="1676400"/>
            <a:ext cx="3806952" cy="4800600"/>
          </a:xfrm>
        </p:spPr>
        <p:txBody>
          <a:bodyPr>
            <a:normAutofit/>
          </a:bodyPr>
          <a:lstStyle/>
          <a:p>
            <a:r>
              <a:rPr lang="en-US" sz="3200" b="1" dirty="0" smtClean="0">
                <a:solidFill>
                  <a:schemeClr val="accent2"/>
                </a:solidFill>
              </a:rPr>
              <a:t>Theodore W. Frick</a:t>
            </a:r>
          </a:p>
          <a:p>
            <a:endParaRPr lang="en-US" dirty="0" smtClean="0"/>
          </a:p>
          <a:p>
            <a:endParaRPr lang="en-US" dirty="0" smtClean="0"/>
          </a:p>
          <a:p>
            <a:endParaRPr lang="en-US" dirty="0" smtClean="0"/>
          </a:p>
          <a:p>
            <a:r>
              <a:rPr lang="en-US" sz="3200" b="1" dirty="0">
                <a:solidFill>
                  <a:schemeClr val="accent2"/>
                </a:solidFill>
              </a:rPr>
              <a:t>Rodney Myers</a:t>
            </a:r>
          </a:p>
          <a:p>
            <a:r>
              <a:rPr lang="en-US" sz="3200" b="1" dirty="0" smtClean="0">
                <a:solidFill>
                  <a:schemeClr val="accent2"/>
                </a:solidFill>
              </a:rPr>
              <a:t>Craig Howard</a:t>
            </a:r>
          </a:p>
          <a:p>
            <a:r>
              <a:rPr lang="en-US" sz="3200" b="1" dirty="0" smtClean="0">
                <a:solidFill>
                  <a:schemeClr val="accent2"/>
                </a:solidFill>
              </a:rPr>
              <a:t>Andrew Barrett</a:t>
            </a:r>
          </a:p>
          <a:p>
            <a:pPr marL="0" indent="0">
              <a:buNone/>
            </a:pPr>
            <a:endParaRPr lang="en-US" sz="3200" b="1" dirty="0" smtClean="0">
              <a:solidFill>
                <a:schemeClr val="accent2"/>
              </a:solidFill>
            </a:endParaRPr>
          </a:p>
          <a:p>
            <a:endParaRPr lang="en-US" sz="3200" b="1" dirty="0" smtClean="0">
              <a:solidFill>
                <a:schemeClr val="accent2"/>
              </a:solidFill>
            </a:endParaRPr>
          </a:p>
          <a:p>
            <a:pPr lvl="1"/>
            <a:endParaRPr lang="en-US" dirty="0"/>
          </a:p>
        </p:txBody>
      </p:sp>
      <p:sp>
        <p:nvSpPr>
          <p:cNvPr id="5" name="Content Placeholder 2"/>
          <p:cNvSpPr txBox="1">
            <a:spLocks/>
          </p:cNvSpPr>
          <p:nvPr/>
        </p:nvSpPr>
        <p:spPr>
          <a:xfrm>
            <a:off x="4495800" y="1752600"/>
            <a:ext cx="4038600" cy="4800600"/>
          </a:xfrm>
          <a:prstGeom prst="rect">
            <a:avLst/>
          </a:prstGeom>
        </p:spPr>
        <p:txBody>
          <a:bodyPr vert="horz">
            <a:normAutofit/>
          </a:bodyPr>
          <a:lstStyle/>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en-US" b="1" i="0" u="none" strike="noStrike" kern="1200" cap="none" spc="0" normalizeH="0" noProof="0" dirty="0" smtClean="0">
                <a:ln>
                  <a:noFill/>
                </a:ln>
                <a:solidFill>
                  <a:schemeClr val="accent1">
                    <a:lumMod val="75000"/>
                  </a:schemeClr>
                </a:solidFill>
                <a:effectLst/>
                <a:uLnTx/>
                <a:uFillTx/>
                <a:latin typeface="+mn-lt"/>
                <a:ea typeface="+mn-ea"/>
                <a:cs typeface="+mn-cs"/>
              </a:rPr>
              <a:t>Professor and Chair</a:t>
            </a:r>
            <a:r>
              <a:rPr lang="en-US" b="1" dirty="0">
                <a:solidFill>
                  <a:schemeClr val="accent1">
                    <a:lumMod val="75000"/>
                  </a:schemeClr>
                </a:solidFill>
              </a:rPr>
              <a:t/>
            </a:r>
            <a:br>
              <a:rPr lang="en-US" b="1" dirty="0">
                <a:solidFill>
                  <a:schemeClr val="accent1">
                    <a:lumMod val="75000"/>
                  </a:schemeClr>
                </a:solidFill>
              </a:rPr>
            </a:br>
            <a:r>
              <a:rPr lang="en-US" b="1" dirty="0" smtClean="0">
                <a:solidFill>
                  <a:schemeClr val="accent1">
                    <a:lumMod val="75000"/>
                  </a:schemeClr>
                </a:solidFill>
              </a:rPr>
              <a:t>Instructional Systems Technology</a:t>
            </a:r>
            <a:br>
              <a:rPr lang="en-US" b="1" dirty="0" smtClean="0">
                <a:solidFill>
                  <a:schemeClr val="accent1">
                    <a:lumMod val="75000"/>
                  </a:schemeClr>
                </a:solidFill>
              </a:rPr>
            </a:br>
            <a:r>
              <a:rPr lang="en-US" b="1" dirty="0" smtClean="0">
                <a:solidFill>
                  <a:schemeClr val="accent1">
                    <a:lumMod val="75000"/>
                  </a:schemeClr>
                </a:solidFill>
              </a:rPr>
              <a:t>School of Education</a:t>
            </a:r>
            <a:r>
              <a:rPr lang="en-US" b="1" dirty="0">
                <a:solidFill>
                  <a:schemeClr val="accent1">
                    <a:lumMod val="75000"/>
                  </a:schemeClr>
                </a:solidFill>
              </a:rPr>
              <a:t/>
            </a:r>
            <a:br>
              <a:rPr lang="en-US" b="1" dirty="0">
                <a:solidFill>
                  <a:schemeClr val="accent1">
                    <a:lumMod val="75000"/>
                  </a:schemeClr>
                </a:solidFill>
              </a:rPr>
            </a:br>
            <a:r>
              <a:rPr lang="en-US" b="1" dirty="0" smtClean="0">
                <a:solidFill>
                  <a:schemeClr val="accent1">
                    <a:lumMod val="75000"/>
                  </a:schemeClr>
                </a:solidFill>
              </a:rPr>
              <a:t>Indiana University</a:t>
            </a:r>
            <a:br>
              <a:rPr lang="en-US" b="1" dirty="0" smtClean="0">
                <a:solidFill>
                  <a:schemeClr val="accent1">
                    <a:lumMod val="75000"/>
                  </a:schemeClr>
                </a:solidFill>
              </a:rPr>
            </a:br>
            <a:r>
              <a:rPr lang="en-US" b="1" dirty="0" smtClean="0">
                <a:solidFill>
                  <a:schemeClr val="accent1">
                    <a:lumMod val="75000"/>
                  </a:schemeClr>
                </a:solidFill>
              </a:rPr>
              <a:t>Bloomington, Indiana</a:t>
            </a: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endParaRPr lang="en-US" b="1" dirty="0" smtClean="0">
              <a:solidFill>
                <a:schemeClr val="accent1">
                  <a:lumMod val="75000"/>
                </a:schemeClr>
              </a:solidFill>
            </a:endParaRP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endParaRPr lang="en-US" b="1" dirty="0" smtClean="0">
              <a:solidFill>
                <a:schemeClr val="accent1">
                  <a:lumMod val="75000"/>
                </a:schemeClr>
              </a:solidFill>
            </a:endParaRP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endParaRPr lang="en-US" b="1" dirty="0" smtClean="0">
              <a:solidFill>
                <a:schemeClr val="accent1">
                  <a:lumMod val="75000"/>
                </a:schemeClr>
              </a:solidFill>
            </a:endParaRP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lang="en-US" b="1" dirty="0" smtClean="0">
                <a:solidFill>
                  <a:schemeClr val="accent1">
                    <a:lumMod val="75000"/>
                  </a:schemeClr>
                </a:solidFill>
              </a:rPr>
              <a:t>Ph.D. candidates in IST</a:t>
            </a:r>
            <a:br>
              <a:rPr lang="en-US" b="1" dirty="0" smtClean="0">
                <a:solidFill>
                  <a:schemeClr val="accent1">
                    <a:lumMod val="75000"/>
                  </a:schemeClr>
                </a:solidFill>
              </a:rPr>
            </a:br>
            <a:r>
              <a:rPr lang="en-US" b="1" dirty="0" smtClean="0">
                <a:solidFill>
                  <a:schemeClr val="accent1">
                    <a:lumMod val="75000"/>
                  </a:schemeClr>
                </a:solidFill>
              </a:rPr>
              <a:t>Indiana University</a:t>
            </a:r>
            <a:br>
              <a:rPr lang="en-US" b="1" dirty="0" smtClean="0">
                <a:solidFill>
                  <a:schemeClr val="accent1">
                    <a:lumMod val="75000"/>
                  </a:schemeClr>
                </a:solidFill>
              </a:rPr>
            </a:br>
            <a:r>
              <a:rPr lang="en-US" b="1" dirty="0" smtClean="0">
                <a:solidFill>
                  <a:schemeClr val="accent1">
                    <a:lumMod val="75000"/>
                  </a:schemeClr>
                </a:solidFill>
              </a:rPr>
              <a:t>Bloomington, Indiana</a:t>
            </a: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endParaRPr kumimoji="0" lang="en-US" b="1" i="0" u="none" strike="noStrike" kern="1200" cap="none" spc="0" normalizeH="0" noProof="0" dirty="0" smtClean="0">
              <a:ln>
                <a:noFill/>
              </a:ln>
              <a:solidFill>
                <a:schemeClr val="accent1">
                  <a:lumMod val="75000"/>
                </a:schemeClr>
              </a:solidFill>
              <a:effectLst/>
              <a:uLnTx/>
              <a:uFillTx/>
              <a:latin typeface="+mn-lt"/>
              <a:ea typeface="+mn-ea"/>
              <a:cs typeface="+mn-cs"/>
            </a:endParaRPr>
          </a:p>
        </p:txBody>
      </p:sp>
      <p:sp>
        <p:nvSpPr>
          <p:cNvPr id="6" name="Date Placeholder 5"/>
          <p:cNvSpPr>
            <a:spLocks noGrp="1"/>
          </p:cNvSpPr>
          <p:nvPr>
            <p:ph type="dt" sz="half" idx="10"/>
          </p:nvPr>
        </p:nvSpPr>
        <p:spPr/>
        <p:txBody>
          <a:bodyPr/>
          <a:lstStyle/>
          <a:p>
            <a:r>
              <a:rPr lang="en-US" dirty="0" smtClean="0"/>
              <a:t>AECT Jacksonville:  Nov. 9, 2011</a:t>
            </a:r>
            <a:endParaRPr lang="en-US" dirty="0"/>
          </a:p>
        </p:txBody>
      </p:sp>
      <p:sp>
        <p:nvSpPr>
          <p:cNvPr id="7" name="Slide Number Placeholder 6"/>
          <p:cNvSpPr>
            <a:spLocks noGrp="1"/>
          </p:cNvSpPr>
          <p:nvPr>
            <p:ph type="sldNum" sz="quarter" idx="12"/>
          </p:nvPr>
        </p:nvSpPr>
        <p:spPr/>
        <p:txBody>
          <a:bodyPr>
            <a:normAutofit fontScale="85000" lnSpcReduction="20000"/>
          </a:bodyPr>
          <a:lstStyle/>
          <a:p>
            <a:fld id="{C3E7C5C7-A091-4451-BDC6-BDE18FBF0A0A}" type="slidenum">
              <a:rPr lang="en-US" smtClean="0"/>
              <a:pPr/>
              <a:t>2</a:t>
            </a:fld>
            <a:endParaRPr lang="en-US"/>
          </a:p>
        </p:txBody>
      </p:sp>
      <p:sp>
        <p:nvSpPr>
          <p:cNvPr id="8" name="Footer Placeholder 7"/>
          <p:cNvSpPr>
            <a:spLocks noGrp="1"/>
          </p:cNvSpPr>
          <p:nvPr>
            <p:ph type="ftr" sz="quarter" idx="11"/>
          </p:nvPr>
        </p:nvSpPr>
        <p:spPr/>
        <p:txBody>
          <a:bodyPr/>
          <a:lstStyle/>
          <a:p>
            <a:r>
              <a:rPr lang="en-US" dirty="0" smtClean="0"/>
              <a:t>Applications of MAPSAT in Educational Research</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527698" y="381000"/>
            <a:ext cx="5111102" cy="5735359"/>
          </a:xfrm>
          <a:prstGeom prst="rect">
            <a:avLst/>
          </a:prstGeom>
          <a:noFill/>
          <a:ln w="9525">
            <a:noFill/>
            <a:miter lim="800000"/>
            <a:headEnd/>
            <a:tailEnd/>
          </a:ln>
        </p:spPr>
      </p:pic>
      <p:sp>
        <p:nvSpPr>
          <p:cNvPr id="3" name="Date Placeholder 4"/>
          <p:cNvSpPr>
            <a:spLocks noGrp="1"/>
          </p:cNvSpPr>
          <p:nvPr>
            <p:ph type="dt" sz="half" idx="10"/>
          </p:nvPr>
        </p:nvSpPr>
        <p:spPr>
          <a:xfrm>
            <a:off x="6096000" y="6492875"/>
            <a:ext cx="2667000" cy="365125"/>
          </a:xfrm>
        </p:spPr>
        <p:txBody>
          <a:bodyPr/>
          <a:lstStyle/>
          <a:p>
            <a:r>
              <a:rPr lang="en-US" dirty="0" smtClean="0"/>
              <a:t>AECT Jacksonville:  Nov. 9, 2011</a:t>
            </a:r>
            <a:endParaRPr lang="en-US" dirty="0"/>
          </a:p>
        </p:txBody>
      </p:sp>
      <p:sp>
        <p:nvSpPr>
          <p:cNvPr id="4" name="Footer Placeholder 6"/>
          <p:cNvSpPr>
            <a:spLocks noGrp="1"/>
          </p:cNvSpPr>
          <p:nvPr>
            <p:ph type="ftr" sz="quarter" idx="11"/>
          </p:nvPr>
        </p:nvSpPr>
        <p:spPr>
          <a:xfrm>
            <a:off x="609600" y="6492875"/>
            <a:ext cx="5421083" cy="365125"/>
          </a:xfrm>
        </p:spPr>
        <p:txBody>
          <a:bodyPr/>
          <a:lstStyle/>
          <a:p>
            <a:pPr algn="l"/>
            <a:r>
              <a:rPr lang="en-US" dirty="0" smtClean="0"/>
              <a:t>Applications of MAPSAT in Educational Research</a:t>
            </a:r>
            <a:endParaRPr lang="en-US" dirty="0"/>
          </a:p>
        </p:txBody>
      </p:sp>
      <p:sp>
        <p:nvSpPr>
          <p:cNvPr id="5" name="Slide Number Placeholder 4"/>
          <p:cNvSpPr>
            <a:spLocks noGrp="1"/>
          </p:cNvSpPr>
          <p:nvPr>
            <p:ph type="sldNum" sz="quarter" idx="12"/>
          </p:nvPr>
        </p:nvSpPr>
        <p:spPr/>
        <p:txBody>
          <a:bodyPr/>
          <a:lstStyle/>
          <a:p>
            <a:fld id="{C3E7C5C7-A091-4451-BDC6-BDE18FBF0A0A}" type="slidenum">
              <a:rPr lang="en-US" smtClean="0"/>
              <a:pPr/>
              <a:t>20</a:t>
            </a:fld>
            <a:endParaRPr lang="en-US"/>
          </a:p>
        </p:txBody>
      </p:sp>
      <p:sp>
        <p:nvSpPr>
          <p:cNvPr id="6" name="TextBox 5"/>
          <p:cNvSpPr txBox="1"/>
          <p:nvPr/>
        </p:nvSpPr>
        <p:spPr>
          <a:xfrm>
            <a:off x="5943600" y="838200"/>
            <a:ext cx="2971800" cy="4801314"/>
          </a:xfrm>
          <a:prstGeom prst="rect">
            <a:avLst/>
          </a:prstGeom>
          <a:noFill/>
        </p:spPr>
        <p:txBody>
          <a:bodyPr wrap="square" rtlCol="0">
            <a:spAutoFit/>
          </a:bodyPr>
          <a:lstStyle/>
          <a:p>
            <a:r>
              <a:rPr lang="en-US" dirty="0" smtClean="0"/>
              <a:t>In APC we can measure properties of structure—e.g., complexity, strongness, interdependence, wholeness.</a:t>
            </a:r>
          </a:p>
          <a:p>
            <a:endParaRPr lang="en-US" dirty="0" smtClean="0"/>
          </a:p>
          <a:p>
            <a:r>
              <a:rPr lang="en-US" dirty="0" smtClean="0"/>
              <a:t>We can also measure change in structural properties when the structure changes between time 1 and time 2.</a:t>
            </a:r>
          </a:p>
          <a:p>
            <a:endParaRPr lang="en-US" dirty="0" smtClean="0"/>
          </a:p>
          <a:p>
            <a:r>
              <a:rPr lang="en-US" dirty="0" smtClean="0"/>
              <a:t>E.g., complexity of the affect relation structure for ‘is the teacher of’ is increasing from configuration 1 to 2 to 3.  However, complexity decreases between configurations 3 &amp; 4.</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MAPSAT compared to traditional methods</a:t>
            </a:r>
            <a:endParaRPr lang="en-US" sz="3200" dirty="0"/>
          </a:p>
        </p:txBody>
      </p:sp>
      <p:sp>
        <p:nvSpPr>
          <p:cNvPr id="4" name="TextBox 3"/>
          <p:cNvSpPr txBox="1"/>
          <p:nvPr/>
        </p:nvSpPr>
        <p:spPr>
          <a:xfrm>
            <a:off x="609600" y="1828800"/>
            <a:ext cx="7924800" cy="4401205"/>
          </a:xfrm>
          <a:prstGeom prst="rect">
            <a:avLst/>
          </a:prstGeom>
          <a:noFill/>
        </p:spPr>
        <p:txBody>
          <a:bodyPr wrap="square" rtlCol="0">
            <a:spAutoFit/>
          </a:bodyPr>
          <a:lstStyle/>
          <a:p>
            <a:pPr>
              <a:buFont typeface="Arial" pitchFamily="34" charset="0"/>
              <a:buChar char="•"/>
            </a:pPr>
            <a:r>
              <a:rPr lang="en-US" sz="2800" b="1" dirty="0" smtClean="0">
                <a:solidFill>
                  <a:schemeClr val="accent2"/>
                </a:solidFill>
              </a:rPr>
              <a:t>Statistical analysis:  relates measures</a:t>
            </a:r>
          </a:p>
          <a:p>
            <a:pPr lvl="1">
              <a:buFont typeface="Arial" pitchFamily="34" charset="0"/>
              <a:buChar char="•"/>
            </a:pPr>
            <a:r>
              <a:rPr lang="en-US" sz="2800" dirty="0" smtClean="0"/>
              <a:t>Regression, path analysis &amp; hierarchical linear models: statistical association of separate measures</a:t>
            </a:r>
          </a:p>
          <a:p>
            <a:pPr>
              <a:buFont typeface="Arial" pitchFamily="34" charset="0"/>
              <a:buChar char="•"/>
            </a:pPr>
            <a:r>
              <a:rPr lang="en-US" sz="2800" b="1" dirty="0" smtClean="0">
                <a:solidFill>
                  <a:schemeClr val="accent2"/>
                </a:solidFill>
              </a:rPr>
              <a:t>MAPSAT: maps relations</a:t>
            </a:r>
          </a:p>
          <a:p>
            <a:pPr lvl="1">
              <a:buFont typeface="Arial" pitchFamily="34" charset="0"/>
              <a:buChar char="•"/>
            </a:pPr>
            <a:r>
              <a:rPr lang="en-US" sz="2800" dirty="0" smtClean="0"/>
              <a:t>APT: temporal maps, based on </a:t>
            </a:r>
            <a:r>
              <a:rPr lang="en-US" sz="2800" i="1" dirty="0" smtClean="0"/>
              <a:t>chronological</a:t>
            </a:r>
            <a:r>
              <a:rPr lang="en-US" sz="2800" dirty="0" smtClean="0"/>
              <a:t> order of event occurrences</a:t>
            </a:r>
          </a:p>
          <a:p>
            <a:pPr lvl="1">
              <a:buFont typeface="Arial" pitchFamily="34" charset="0"/>
              <a:buChar char="•"/>
            </a:pPr>
            <a:r>
              <a:rPr lang="en-US" sz="2800" dirty="0" smtClean="0"/>
              <a:t>APC: structural maps of affect-relations, based on </a:t>
            </a:r>
            <a:r>
              <a:rPr lang="en-US" sz="2800" i="1" dirty="0" smtClean="0"/>
              <a:t>logic</a:t>
            </a:r>
            <a:r>
              <a:rPr lang="en-US" sz="2800" dirty="0" smtClean="0"/>
              <a:t> of predicates</a:t>
            </a:r>
          </a:p>
          <a:p>
            <a:pPr lvl="1">
              <a:buFont typeface="Arial" pitchFamily="34" charset="0"/>
              <a:buChar char="•"/>
            </a:pPr>
            <a:r>
              <a:rPr lang="en-US" sz="2800" dirty="0" smtClean="0"/>
              <a:t> We analyze and measure patterns in these temporal and structural configurations.</a:t>
            </a:r>
          </a:p>
        </p:txBody>
      </p:sp>
      <p:sp>
        <p:nvSpPr>
          <p:cNvPr id="6" name="Slide Number Placeholder 5"/>
          <p:cNvSpPr>
            <a:spLocks noGrp="1"/>
          </p:cNvSpPr>
          <p:nvPr>
            <p:ph type="sldNum" sz="quarter" idx="12"/>
          </p:nvPr>
        </p:nvSpPr>
        <p:spPr/>
        <p:txBody>
          <a:bodyPr>
            <a:normAutofit fontScale="85000" lnSpcReduction="20000"/>
          </a:bodyPr>
          <a:lstStyle/>
          <a:p>
            <a:fld id="{C3E7C5C7-A091-4451-BDC6-BDE18FBF0A0A}" type="slidenum">
              <a:rPr lang="en-US" smtClean="0"/>
              <a:pPr/>
              <a:t>21</a:t>
            </a:fld>
            <a:endParaRPr lang="en-US" dirty="0"/>
          </a:p>
        </p:txBody>
      </p:sp>
      <p:sp>
        <p:nvSpPr>
          <p:cNvPr id="8" name="Date Placeholder 4"/>
          <p:cNvSpPr>
            <a:spLocks noGrp="1"/>
          </p:cNvSpPr>
          <p:nvPr>
            <p:ph type="dt" sz="half" idx="10"/>
          </p:nvPr>
        </p:nvSpPr>
        <p:spPr>
          <a:xfrm>
            <a:off x="6096000" y="6492875"/>
            <a:ext cx="2667000" cy="365125"/>
          </a:xfrm>
        </p:spPr>
        <p:txBody>
          <a:bodyPr/>
          <a:lstStyle/>
          <a:p>
            <a:r>
              <a:rPr lang="en-US" dirty="0" smtClean="0"/>
              <a:t>AECT Jacksonville:  Nov. 9, 2011</a:t>
            </a:r>
            <a:endParaRPr lang="en-US" dirty="0"/>
          </a:p>
        </p:txBody>
      </p:sp>
      <p:sp>
        <p:nvSpPr>
          <p:cNvPr id="9" name="Footer Placeholder 6"/>
          <p:cNvSpPr>
            <a:spLocks noGrp="1"/>
          </p:cNvSpPr>
          <p:nvPr>
            <p:ph type="ftr" sz="quarter" idx="11"/>
          </p:nvPr>
        </p:nvSpPr>
        <p:spPr>
          <a:xfrm>
            <a:off x="609600" y="6492875"/>
            <a:ext cx="5421083" cy="365125"/>
          </a:xfrm>
        </p:spPr>
        <p:txBody>
          <a:bodyPr/>
          <a:lstStyle/>
          <a:p>
            <a:pPr algn="l"/>
            <a:r>
              <a:rPr lang="en-US" dirty="0" smtClean="0"/>
              <a:t>Applications of MAPSAT in Educational Research</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smtClean="0"/>
              <a:t>Analyzing Interaction Patterns to Verify a Simulation/Game Model</a:t>
            </a:r>
            <a:endParaRPr lang="en-US" sz="3200" dirty="0"/>
          </a:p>
        </p:txBody>
      </p:sp>
      <p:sp>
        <p:nvSpPr>
          <p:cNvPr id="5" name="Slide Number Placeholder 4"/>
          <p:cNvSpPr>
            <a:spLocks noGrp="1"/>
          </p:cNvSpPr>
          <p:nvPr>
            <p:ph type="sldNum" sz="quarter" idx="11"/>
          </p:nvPr>
        </p:nvSpPr>
        <p:spPr/>
        <p:txBody>
          <a:bodyPr/>
          <a:lstStyle/>
          <a:p>
            <a:r>
              <a:rPr lang="en-US" dirty="0" smtClean="0"/>
              <a:t>Study 1</a:t>
            </a:r>
            <a:endParaRPr lang="en-US" dirty="0"/>
          </a:p>
        </p:txBody>
      </p:sp>
      <p:sp>
        <p:nvSpPr>
          <p:cNvPr id="7" name="Date Placeholder 4"/>
          <p:cNvSpPr>
            <a:spLocks noGrp="1"/>
          </p:cNvSpPr>
          <p:nvPr>
            <p:ph type="dt" sz="half" idx="10"/>
          </p:nvPr>
        </p:nvSpPr>
        <p:spPr>
          <a:xfrm>
            <a:off x="6096000" y="6492875"/>
            <a:ext cx="2667000" cy="365125"/>
          </a:xfrm>
        </p:spPr>
        <p:txBody>
          <a:bodyPr/>
          <a:lstStyle/>
          <a:p>
            <a:r>
              <a:rPr lang="en-US" dirty="0" smtClean="0"/>
              <a:t>AECT Jacksonville:  Nov. 9, 2011</a:t>
            </a:r>
            <a:endParaRPr lang="en-US" dirty="0"/>
          </a:p>
        </p:txBody>
      </p:sp>
      <p:sp>
        <p:nvSpPr>
          <p:cNvPr id="8" name="Footer Placeholder 6"/>
          <p:cNvSpPr>
            <a:spLocks noGrp="1"/>
          </p:cNvSpPr>
          <p:nvPr>
            <p:ph type="ftr" sz="quarter" idx="11"/>
          </p:nvPr>
        </p:nvSpPr>
        <p:spPr>
          <a:xfrm>
            <a:off x="609600" y="6492875"/>
            <a:ext cx="5421083" cy="365125"/>
          </a:xfrm>
        </p:spPr>
        <p:txBody>
          <a:bodyPr/>
          <a:lstStyle/>
          <a:p>
            <a:pPr algn="l"/>
            <a:r>
              <a:rPr lang="en-US" sz="1400" b="0" dirty="0" smtClean="0">
                <a:solidFill>
                  <a:schemeClr val="tx2"/>
                </a:solidFill>
              </a:rPr>
              <a:t>Applications of MAPSAT in Educational Research</a:t>
            </a:r>
            <a:endParaRPr lang="en-US" sz="1400" b="0" dirty="0">
              <a:solidFill>
                <a:schemeClr val="tx2"/>
              </a:solidFill>
            </a:endParaRPr>
          </a:p>
        </p:txBody>
      </p:sp>
      <p:sp>
        <p:nvSpPr>
          <p:cNvPr id="9" name="Text Placeholder 1"/>
          <p:cNvSpPr txBox="1">
            <a:spLocks/>
          </p:cNvSpPr>
          <p:nvPr/>
        </p:nvSpPr>
        <p:spPr>
          <a:xfrm>
            <a:off x="1524000" y="2974975"/>
            <a:ext cx="7123113" cy="2511425"/>
          </a:xfrm>
          <a:prstGeom prst="rect">
            <a:avLst/>
          </a:prstGeom>
        </p:spPr>
        <p:txBody>
          <a:bodyPr vert="horz" anchor="t">
            <a:normAutofit/>
          </a:bodyPr>
          <a:lstStyle/>
          <a:p>
            <a:pPr lvl="0">
              <a:spcBef>
                <a:spcPts val="700"/>
              </a:spcBef>
              <a:buClr>
                <a:schemeClr val="accent2"/>
              </a:buClr>
              <a:buSzPct val="60000"/>
            </a:pPr>
            <a:r>
              <a:rPr lang="en-US" sz="2800" b="1" dirty="0" smtClean="0">
                <a:solidFill>
                  <a:schemeClr val="tx2"/>
                </a:solidFill>
              </a:rPr>
              <a:t>Rodney D. Myers</a:t>
            </a:r>
            <a:endParaRPr kumimoji="0" lang="en-US" sz="2800" b="1" i="0" u="none" strike="noStrike" kern="1200" cap="none" spc="0" normalizeH="0" baseline="0" noProof="0" dirty="0" smtClean="0">
              <a:ln>
                <a:noFill/>
              </a:ln>
              <a:solidFill>
                <a:schemeClr val="tx2"/>
              </a:solidFill>
              <a:effectLst/>
              <a:uLnTx/>
              <a:uFillTx/>
              <a:latin typeface="+mn-lt"/>
              <a:ea typeface="+mn-ea"/>
              <a:cs typeface="+mn-cs"/>
            </a:endParaRPr>
          </a:p>
        </p:txBody>
      </p:sp>
    </p:spTree>
    <p:extLst>
      <p:ext uri="{BB962C8B-B14F-4D97-AF65-F5344CB8AC3E}">
        <p14:creationId xmlns:p14="http://schemas.microsoft.com/office/powerpoint/2010/main" val="33551119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fld id="{77CD79D9-F536-B549-B9E3-B382F39F2C8F}" type="slidenum">
              <a:rPr lang="en-US" smtClean="0"/>
              <a:pPr/>
              <a:t>23</a:t>
            </a:fld>
            <a:endParaRPr lang="en-US" dirty="0"/>
          </a:p>
        </p:txBody>
      </p:sp>
      <p:sp>
        <p:nvSpPr>
          <p:cNvPr id="5" name="Title 1"/>
          <p:cNvSpPr>
            <a:spLocks noGrp="1"/>
          </p:cNvSpPr>
          <p:nvPr>
            <p:ph type="title"/>
          </p:nvPr>
        </p:nvSpPr>
        <p:spPr>
          <a:xfrm>
            <a:off x="457200" y="76200"/>
            <a:ext cx="8077200" cy="1143000"/>
          </a:xfrm>
        </p:spPr>
        <p:txBody>
          <a:bodyPr vert="horz" lIns="45720" rIns="45720" anchor="ctr">
            <a:normAutofit fontScale="90000"/>
          </a:bodyPr>
          <a:lstStyle/>
          <a:p>
            <a:r>
              <a:rPr lang="en-US" dirty="0"/>
              <a:t>Analyzing Interaction Patterns </a:t>
            </a:r>
            <a:br>
              <a:rPr lang="en-US" dirty="0"/>
            </a:br>
            <a:r>
              <a:rPr lang="en-US" dirty="0"/>
              <a:t>to Verify a Simulation/Game Model</a:t>
            </a:r>
          </a:p>
        </p:txBody>
      </p:sp>
      <p:sp>
        <p:nvSpPr>
          <p:cNvPr id="6" name="Content Placeholder 2"/>
          <p:cNvSpPr txBox="1">
            <a:spLocks/>
          </p:cNvSpPr>
          <p:nvPr/>
        </p:nvSpPr>
        <p:spPr>
          <a:xfrm>
            <a:off x="457200" y="1600200"/>
            <a:ext cx="7467600" cy="4267200"/>
          </a:xfrm>
          <a:prstGeom prst="rect">
            <a:avLst/>
          </a:prstGeom>
        </p:spPr>
        <p:txBody>
          <a:bodyPr vert="horz">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0" indent="0">
              <a:lnSpc>
                <a:spcPct val="120000"/>
              </a:lnSpc>
              <a:spcBef>
                <a:spcPts val="0"/>
              </a:spcBef>
              <a:buFont typeface="Wingdings 2"/>
              <a:buNone/>
            </a:pPr>
            <a:r>
              <a:rPr lang="en-US" sz="2200" b="1" dirty="0" smtClean="0">
                <a:solidFill>
                  <a:schemeClr val="accent2"/>
                </a:solidFill>
              </a:rPr>
              <a:t>Problem</a:t>
            </a:r>
          </a:p>
          <a:p>
            <a:pPr marL="0" indent="0">
              <a:spcBef>
                <a:spcPts val="0"/>
              </a:spcBef>
              <a:buNone/>
            </a:pPr>
            <a:r>
              <a:rPr lang="en-US" sz="2400" dirty="0" smtClean="0"/>
              <a:t>When </a:t>
            </a:r>
            <a:r>
              <a:rPr lang="en-US" sz="2400" dirty="0"/>
              <a:t>games and simulations represent</a:t>
            </a:r>
            <a:r>
              <a:rPr lang="en-US" sz="2400" dirty="0">
                <a:solidFill>
                  <a:schemeClr val="accent2"/>
                </a:solidFill>
              </a:rPr>
              <a:t> </a:t>
            </a:r>
            <a:r>
              <a:rPr lang="en-US" sz="2400" dirty="0"/>
              <a:t>real-world systems and processes, designers must consider the </a:t>
            </a:r>
            <a:r>
              <a:rPr lang="en-US" sz="2400" dirty="0">
                <a:solidFill>
                  <a:schemeClr val="accent2"/>
                </a:solidFill>
              </a:rPr>
              <a:t>degree of fidelity </a:t>
            </a:r>
            <a:r>
              <a:rPr lang="en-US" sz="2400" dirty="0"/>
              <a:t>appropriate</a:t>
            </a:r>
            <a:r>
              <a:rPr lang="en-US" sz="2400" dirty="0">
                <a:solidFill>
                  <a:schemeClr val="accent2">
                    <a:lumMod val="60000"/>
                    <a:lumOff val="40000"/>
                  </a:schemeClr>
                </a:solidFill>
              </a:rPr>
              <a:t> </a:t>
            </a:r>
            <a:r>
              <a:rPr lang="en-US" sz="2400" dirty="0"/>
              <a:t>for various elements, including the external representation, the </a:t>
            </a:r>
            <a:r>
              <a:rPr lang="en-US" sz="2400" dirty="0">
                <a:solidFill>
                  <a:srgbClr val="00B0F0"/>
                </a:solidFill>
              </a:rPr>
              <a:t>underlying model</a:t>
            </a:r>
            <a:r>
              <a:rPr lang="en-US" sz="2400" dirty="0"/>
              <a:t>, and the interaction of the components </a:t>
            </a:r>
            <a:r>
              <a:rPr lang="en-US" sz="1800" dirty="0"/>
              <a:t>(</a:t>
            </a:r>
            <a:r>
              <a:rPr lang="en-US" sz="1800" dirty="0" err="1"/>
              <a:t>Alessi</a:t>
            </a:r>
            <a:r>
              <a:rPr lang="en-US" sz="1800" dirty="0"/>
              <a:t> &amp; </a:t>
            </a:r>
            <a:r>
              <a:rPr lang="en-US" sz="1800" dirty="0" err="1"/>
              <a:t>Trollip</a:t>
            </a:r>
            <a:r>
              <a:rPr lang="en-US" sz="1800" dirty="0"/>
              <a:t>, 2001; </a:t>
            </a:r>
            <a:r>
              <a:rPr lang="en-US" sz="1800" dirty="0" err="1"/>
              <a:t>Reigeluth</a:t>
            </a:r>
            <a:r>
              <a:rPr lang="en-US" sz="1800" dirty="0"/>
              <a:t> &amp; Schwartz, 1989)</a:t>
            </a:r>
            <a:r>
              <a:rPr lang="en-US" sz="2400" dirty="0"/>
              <a:t>. </a:t>
            </a:r>
            <a:endParaRPr lang="en-US" sz="2400" dirty="0" smtClean="0"/>
          </a:p>
          <a:p>
            <a:pPr marL="0" indent="0">
              <a:spcBef>
                <a:spcPts val="0"/>
              </a:spcBef>
              <a:buNone/>
            </a:pPr>
            <a:endParaRPr lang="en-US" sz="2400" dirty="0"/>
          </a:p>
          <a:p>
            <a:pPr marL="0" indent="0">
              <a:lnSpc>
                <a:spcPct val="120000"/>
              </a:lnSpc>
              <a:spcBef>
                <a:spcPts val="0"/>
              </a:spcBef>
              <a:buNone/>
            </a:pPr>
            <a:r>
              <a:rPr lang="en-US" sz="2200" b="1" dirty="0" smtClean="0">
                <a:solidFill>
                  <a:schemeClr val="accent2"/>
                </a:solidFill>
              </a:rPr>
              <a:t>Practical question</a:t>
            </a:r>
            <a:endParaRPr lang="en-US" sz="2200" b="1" dirty="0">
              <a:solidFill>
                <a:schemeClr val="accent2"/>
              </a:solidFill>
            </a:endParaRPr>
          </a:p>
          <a:p>
            <a:pPr marL="0" indent="0">
              <a:spcBef>
                <a:spcPts val="0"/>
              </a:spcBef>
              <a:buNone/>
            </a:pPr>
            <a:r>
              <a:rPr lang="en-US" sz="2400" dirty="0" smtClean="0"/>
              <a:t>How </a:t>
            </a:r>
            <a:r>
              <a:rPr lang="en-US" sz="2400" dirty="0"/>
              <a:t>do we know we </a:t>
            </a:r>
            <a:r>
              <a:rPr lang="en-US" sz="2400" dirty="0">
                <a:solidFill>
                  <a:srgbClr val="00B0F0"/>
                </a:solidFill>
              </a:rPr>
              <a:t>built it </a:t>
            </a:r>
            <a:r>
              <a:rPr lang="en-US" sz="2400" i="1" dirty="0">
                <a:solidFill>
                  <a:srgbClr val="00B0F0"/>
                </a:solidFill>
              </a:rPr>
              <a:t>right</a:t>
            </a:r>
            <a:r>
              <a:rPr lang="en-US" sz="2400" dirty="0"/>
              <a:t>? </a:t>
            </a:r>
          </a:p>
          <a:p>
            <a:pPr marL="0" indent="0">
              <a:spcBef>
                <a:spcPts val="0"/>
              </a:spcBef>
              <a:buNone/>
            </a:pPr>
            <a:endParaRPr lang="en-US" sz="2200" dirty="0" smtClean="0"/>
          </a:p>
        </p:txBody>
      </p:sp>
    </p:spTree>
    <p:extLst>
      <p:ext uri="{BB962C8B-B14F-4D97-AF65-F5344CB8AC3E}">
        <p14:creationId xmlns:p14="http://schemas.microsoft.com/office/powerpoint/2010/main" val="16431488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fld id="{77CD79D9-F536-B549-B9E3-B382F39F2C8F}" type="slidenum">
              <a:rPr lang="en-US" smtClean="0"/>
              <a:pPr/>
              <a:t>24</a:t>
            </a:fld>
            <a:endParaRPr lang="en-US" dirty="0"/>
          </a:p>
        </p:txBody>
      </p:sp>
      <p:sp>
        <p:nvSpPr>
          <p:cNvPr id="5" name="Title 1"/>
          <p:cNvSpPr>
            <a:spLocks noGrp="1"/>
          </p:cNvSpPr>
          <p:nvPr>
            <p:ph type="title"/>
          </p:nvPr>
        </p:nvSpPr>
        <p:spPr>
          <a:xfrm>
            <a:off x="457200" y="76200"/>
            <a:ext cx="8077200" cy="1143000"/>
          </a:xfrm>
        </p:spPr>
        <p:txBody>
          <a:bodyPr vert="horz" lIns="45720" rIns="45720" anchor="ctr">
            <a:normAutofit fontScale="90000"/>
          </a:bodyPr>
          <a:lstStyle/>
          <a:p>
            <a:r>
              <a:rPr lang="en-US" dirty="0"/>
              <a:t>Analyzing Interaction Patterns </a:t>
            </a:r>
            <a:br>
              <a:rPr lang="en-US" dirty="0"/>
            </a:br>
            <a:r>
              <a:rPr lang="en-US" dirty="0"/>
              <a:t>to Verify a Simulation/Game Model</a:t>
            </a:r>
          </a:p>
        </p:txBody>
      </p:sp>
      <p:sp>
        <p:nvSpPr>
          <p:cNvPr id="7" name="Content Placeholder 2"/>
          <p:cNvSpPr>
            <a:spLocks noGrp="1"/>
          </p:cNvSpPr>
          <p:nvPr>
            <p:ph idx="1"/>
          </p:nvPr>
        </p:nvSpPr>
        <p:spPr>
          <a:xfrm>
            <a:off x="457200" y="1600200"/>
            <a:ext cx="7467600" cy="4821864"/>
          </a:xfrm>
        </p:spPr>
        <p:txBody>
          <a:bodyPr>
            <a:noAutofit/>
          </a:bodyPr>
          <a:lstStyle/>
          <a:p>
            <a:pPr marL="0" indent="0">
              <a:lnSpc>
                <a:spcPct val="120000"/>
              </a:lnSpc>
              <a:spcBef>
                <a:spcPts val="0"/>
              </a:spcBef>
              <a:buNone/>
            </a:pPr>
            <a:r>
              <a:rPr lang="en-US" sz="2200" b="1" dirty="0" smtClean="0">
                <a:solidFill>
                  <a:schemeClr val="accent2"/>
                </a:solidFill>
              </a:rPr>
              <a:t>Purpose</a:t>
            </a:r>
          </a:p>
          <a:p>
            <a:pPr marL="0" indent="0">
              <a:spcBef>
                <a:spcPts val="0"/>
              </a:spcBef>
              <a:buNone/>
            </a:pPr>
            <a:r>
              <a:rPr lang="en-US" sz="2200" dirty="0" smtClean="0"/>
              <a:t>Formalize a method of verifying the accuracy of a simulation/game’s computational model</a:t>
            </a:r>
          </a:p>
          <a:p>
            <a:pPr marL="0" indent="0">
              <a:lnSpc>
                <a:spcPct val="120000"/>
              </a:lnSpc>
              <a:spcBef>
                <a:spcPts val="0"/>
              </a:spcBef>
              <a:buNone/>
            </a:pPr>
            <a:endParaRPr lang="en-US" sz="2200" dirty="0" smtClean="0"/>
          </a:p>
          <a:p>
            <a:pPr marL="0" indent="0">
              <a:lnSpc>
                <a:spcPct val="120000"/>
              </a:lnSpc>
              <a:spcBef>
                <a:spcPts val="0"/>
              </a:spcBef>
              <a:buNone/>
            </a:pPr>
            <a:r>
              <a:rPr lang="en-US" sz="2200" b="1" dirty="0" smtClean="0">
                <a:solidFill>
                  <a:schemeClr val="accent2"/>
                </a:solidFill>
              </a:rPr>
              <a:t>Research Questions</a:t>
            </a:r>
          </a:p>
          <a:p>
            <a:pPr marL="514350" indent="-514350" defTabSz="457200">
              <a:lnSpc>
                <a:spcPct val="120000"/>
              </a:lnSpc>
              <a:spcBef>
                <a:spcPts val="0"/>
              </a:spcBef>
              <a:buFont typeface="+mj-lt"/>
              <a:buAutoNum type="arabicPeriod"/>
            </a:pPr>
            <a:r>
              <a:rPr lang="en-US" sz="2200" dirty="0" smtClean="0"/>
              <a:t>Is the proposed method effective in verifying the accuracy of computational models created for simulations and games? </a:t>
            </a:r>
          </a:p>
          <a:p>
            <a:pPr marL="514350" indent="-514350" defTabSz="457200">
              <a:lnSpc>
                <a:spcPct val="120000"/>
              </a:lnSpc>
              <a:spcBef>
                <a:spcPts val="0"/>
              </a:spcBef>
              <a:buFont typeface="+mj-lt"/>
              <a:buAutoNum type="arabicPeriod"/>
            </a:pPr>
            <a:r>
              <a:rPr lang="en-US" sz="2200" dirty="0" smtClean="0"/>
              <a:t>What does the proposed method contribute that is not available through related methods? </a:t>
            </a:r>
          </a:p>
          <a:p>
            <a:pPr marL="514350" indent="-514350" defTabSz="457200">
              <a:lnSpc>
                <a:spcPct val="120000"/>
              </a:lnSpc>
              <a:spcBef>
                <a:spcPts val="0"/>
              </a:spcBef>
              <a:buFont typeface="+mj-lt"/>
              <a:buAutoNum type="arabicPeriod"/>
            </a:pPr>
            <a:r>
              <a:rPr lang="en-US" sz="2200" dirty="0" smtClean="0"/>
              <a:t>What improvements can be made to the proposed method?</a:t>
            </a:r>
          </a:p>
        </p:txBody>
      </p:sp>
    </p:spTree>
    <p:extLst>
      <p:ext uri="{BB962C8B-B14F-4D97-AF65-F5344CB8AC3E}">
        <p14:creationId xmlns:p14="http://schemas.microsoft.com/office/powerpoint/2010/main" val="32779347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fld id="{77CD79D9-F536-B549-B9E3-B382F39F2C8F}" type="slidenum">
              <a:rPr lang="en-US" smtClean="0"/>
              <a:pPr/>
              <a:t>25</a:t>
            </a:fld>
            <a:endParaRPr lang="en-US" dirty="0"/>
          </a:p>
        </p:txBody>
      </p:sp>
      <p:sp>
        <p:nvSpPr>
          <p:cNvPr id="6" name="Content Placeholder 2"/>
          <p:cNvSpPr txBox="1">
            <a:spLocks/>
          </p:cNvSpPr>
          <p:nvPr/>
        </p:nvSpPr>
        <p:spPr>
          <a:xfrm>
            <a:off x="457200" y="1600200"/>
            <a:ext cx="7467600" cy="4821864"/>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20000"/>
              </a:lnSpc>
              <a:spcBef>
                <a:spcPts val="0"/>
              </a:spcBef>
              <a:buFont typeface="Wingdings"/>
              <a:buNone/>
            </a:pPr>
            <a:r>
              <a:rPr lang="en-US" sz="2200" b="1" dirty="0" smtClean="0">
                <a:solidFill>
                  <a:schemeClr val="accent2"/>
                </a:solidFill>
              </a:rPr>
              <a:t>Research Design</a:t>
            </a:r>
          </a:p>
          <a:p>
            <a:pPr marL="0" indent="0">
              <a:spcBef>
                <a:spcPts val="0"/>
              </a:spcBef>
              <a:buFont typeface="Wingdings"/>
              <a:buNone/>
            </a:pPr>
            <a:r>
              <a:rPr lang="en-US" sz="2200" dirty="0" smtClean="0"/>
              <a:t>A single-case study </a:t>
            </a:r>
            <a:r>
              <a:rPr lang="en-US" sz="1800" dirty="0" smtClean="0"/>
              <a:t>(Yin, 2009) </a:t>
            </a:r>
            <a:r>
              <a:rPr lang="en-US" sz="2200" dirty="0" smtClean="0"/>
              <a:t>within the paradigm of educational design research </a:t>
            </a:r>
            <a:r>
              <a:rPr lang="en-US" sz="1800" dirty="0" smtClean="0"/>
              <a:t>(van den </a:t>
            </a:r>
            <a:r>
              <a:rPr lang="en-US" sz="1800" dirty="0" err="1" smtClean="0"/>
              <a:t>Akker</a:t>
            </a:r>
            <a:r>
              <a:rPr lang="en-US" sz="1800" dirty="0" smtClean="0"/>
              <a:t> et al., 2006)</a:t>
            </a:r>
          </a:p>
          <a:p>
            <a:pPr marL="0" indent="0">
              <a:lnSpc>
                <a:spcPct val="120000"/>
              </a:lnSpc>
              <a:spcBef>
                <a:spcPts val="0"/>
              </a:spcBef>
              <a:buFont typeface="Wingdings"/>
              <a:buNone/>
            </a:pPr>
            <a:endParaRPr lang="en-US" sz="2200" dirty="0" smtClean="0"/>
          </a:p>
          <a:p>
            <a:pPr marL="0" indent="0">
              <a:lnSpc>
                <a:spcPct val="120000"/>
              </a:lnSpc>
              <a:spcBef>
                <a:spcPts val="0"/>
              </a:spcBef>
              <a:buFont typeface="Wingdings"/>
              <a:buNone/>
            </a:pPr>
            <a:r>
              <a:rPr lang="en-US" sz="2200" b="1" dirty="0" smtClean="0">
                <a:solidFill>
                  <a:schemeClr val="accent2"/>
                </a:solidFill>
              </a:rPr>
              <a:t>Description of the Case</a:t>
            </a:r>
          </a:p>
          <a:p>
            <a:pPr marL="0" indent="0">
              <a:lnSpc>
                <a:spcPct val="120000"/>
              </a:lnSpc>
              <a:spcBef>
                <a:spcPts val="0"/>
              </a:spcBef>
              <a:buFont typeface="Wingdings"/>
              <a:buNone/>
            </a:pPr>
            <a:r>
              <a:rPr lang="en-US" sz="2200" dirty="0" smtClean="0"/>
              <a:t>The </a:t>
            </a:r>
            <a:r>
              <a:rPr lang="en-US" sz="2200" b="1" i="1" dirty="0" smtClean="0"/>
              <a:t>Diffusion Simulation Game </a:t>
            </a:r>
            <a:r>
              <a:rPr lang="en-US" sz="2200" dirty="0" smtClean="0"/>
              <a:t>(</a:t>
            </a:r>
            <a:r>
              <a:rPr lang="en-US" sz="2200" b="1" dirty="0" smtClean="0"/>
              <a:t>DSG</a:t>
            </a:r>
            <a:r>
              <a:rPr lang="en-US" sz="2200" dirty="0" smtClean="0"/>
              <a:t>)</a:t>
            </a:r>
          </a:p>
          <a:p>
            <a:pPr marL="342900" indent="-342900">
              <a:lnSpc>
                <a:spcPct val="120000"/>
              </a:lnSpc>
              <a:spcBef>
                <a:spcPts val="0"/>
              </a:spcBef>
            </a:pPr>
            <a:r>
              <a:rPr lang="en-US" sz="2200" dirty="0" smtClean="0"/>
              <a:t>Original board game (1975-76) </a:t>
            </a:r>
            <a:r>
              <a:rPr lang="en-US" sz="2200" dirty="0" smtClean="0">
                <a:sym typeface="Wingdings" pitchFamily="2" charset="2"/>
              </a:rPr>
              <a:t> online (2002)</a:t>
            </a:r>
          </a:p>
          <a:p>
            <a:pPr marL="342900" indent="-342900">
              <a:lnSpc>
                <a:spcPct val="120000"/>
              </a:lnSpc>
              <a:spcBef>
                <a:spcPts val="0"/>
              </a:spcBef>
            </a:pPr>
            <a:r>
              <a:rPr lang="en-US" sz="2200" i="1" dirty="0" smtClean="0"/>
              <a:t>Role/Context</a:t>
            </a:r>
            <a:r>
              <a:rPr lang="en-US" sz="2200" dirty="0" smtClean="0"/>
              <a:t>: Change agent at a junior high school</a:t>
            </a:r>
          </a:p>
          <a:p>
            <a:pPr marL="342900" indent="-342900">
              <a:lnSpc>
                <a:spcPct val="120000"/>
              </a:lnSpc>
              <a:spcBef>
                <a:spcPts val="0"/>
              </a:spcBef>
            </a:pPr>
            <a:r>
              <a:rPr lang="en-US" sz="2200" i="1" dirty="0" smtClean="0"/>
              <a:t>Objective</a:t>
            </a:r>
            <a:r>
              <a:rPr lang="en-US" sz="2200" dirty="0" smtClean="0"/>
              <a:t>: Persuade as many of the 22 staff members as possible to adopt peer tutoring.</a:t>
            </a:r>
          </a:p>
          <a:p>
            <a:pPr marL="342900" indent="-342900">
              <a:lnSpc>
                <a:spcPct val="120000"/>
              </a:lnSpc>
              <a:spcBef>
                <a:spcPts val="0"/>
              </a:spcBef>
            </a:pPr>
            <a:r>
              <a:rPr lang="en-US" sz="2200" i="1" dirty="0" smtClean="0"/>
              <a:t>Learning Objective</a:t>
            </a:r>
            <a:r>
              <a:rPr lang="en-US" sz="2200" dirty="0" smtClean="0"/>
              <a:t>: Understand and apply the theory of the diffusion of innovations, primarily Rogers </a:t>
            </a:r>
            <a:r>
              <a:rPr lang="en-US" sz="1800" dirty="0" smtClean="0"/>
              <a:t>(1962, 2003)</a:t>
            </a:r>
            <a:r>
              <a:rPr lang="en-US" sz="2200" dirty="0" smtClean="0"/>
              <a:t>.</a:t>
            </a:r>
          </a:p>
          <a:p>
            <a:pPr marL="342900" indent="-342900">
              <a:lnSpc>
                <a:spcPct val="120000"/>
              </a:lnSpc>
              <a:spcBef>
                <a:spcPts val="0"/>
              </a:spcBef>
            </a:pPr>
            <a:endParaRPr lang="en-US" sz="2200" dirty="0"/>
          </a:p>
        </p:txBody>
      </p:sp>
      <p:sp>
        <p:nvSpPr>
          <p:cNvPr id="8" name="Title 1"/>
          <p:cNvSpPr txBox="1">
            <a:spLocks/>
          </p:cNvSpPr>
          <p:nvPr/>
        </p:nvSpPr>
        <p:spPr>
          <a:xfrm>
            <a:off x="457200" y="76200"/>
            <a:ext cx="8077200" cy="1143000"/>
          </a:xfrm>
          <a:prstGeom prst="rect">
            <a:avLst/>
          </a:prstGeom>
        </p:spPr>
        <p:txBody>
          <a:bodyPr vert="horz" lIns="45720" rIns="45720" anchor="ctr">
            <a:normAutofit fontScale="90000" lnSpcReduction="20000"/>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mtClean="0"/>
              <a:t>Case: The Diffusion Simulation </a:t>
            </a:r>
            <a:br>
              <a:rPr lang="en-US" smtClean="0"/>
            </a:br>
            <a:r>
              <a:rPr lang="en-US" smtClean="0"/>
              <a:t>Game (DSG)</a:t>
            </a:r>
            <a:endParaRPr lang="en-US" dirty="0"/>
          </a:p>
        </p:txBody>
      </p:sp>
    </p:spTree>
    <p:extLst>
      <p:ext uri="{BB962C8B-B14F-4D97-AF65-F5344CB8AC3E}">
        <p14:creationId xmlns:p14="http://schemas.microsoft.com/office/powerpoint/2010/main" val="24769034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fld id="{77CD79D9-F536-B549-B9E3-B382F39F2C8F}" type="slidenum">
              <a:rPr lang="en-US" smtClean="0"/>
              <a:pPr/>
              <a:t>26</a:t>
            </a:fld>
            <a:endParaRPr lang="en-US" dirty="0"/>
          </a:p>
        </p:txBody>
      </p:sp>
      <p:sp>
        <p:nvSpPr>
          <p:cNvPr id="5" name="Title 1"/>
          <p:cNvSpPr>
            <a:spLocks noGrp="1"/>
          </p:cNvSpPr>
          <p:nvPr>
            <p:ph type="title"/>
          </p:nvPr>
        </p:nvSpPr>
        <p:spPr>
          <a:xfrm>
            <a:off x="457200" y="76200"/>
            <a:ext cx="8077200" cy="1143000"/>
          </a:xfrm>
        </p:spPr>
        <p:txBody>
          <a:bodyPr vert="horz" lIns="45720" rIns="45720" anchor="ctr">
            <a:normAutofit fontScale="90000"/>
          </a:bodyPr>
          <a:lstStyle/>
          <a:p>
            <a:r>
              <a:rPr lang="en-US" dirty="0" smtClean="0"/>
              <a:t>Case: The Diffusion Simulation </a:t>
            </a:r>
            <a:br>
              <a:rPr lang="en-US" dirty="0" smtClean="0"/>
            </a:br>
            <a:r>
              <a:rPr lang="en-US" dirty="0" smtClean="0"/>
              <a:t>Game (DSG)</a:t>
            </a:r>
            <a:endParaRPr lang="en-US" dirty="0"/>
          </a:p>
        </p:txBody>
      </p:sp>
      <p:sp>
        <p:nvSpPr>
          <p:cNvPr id="7" name="Text Placeholder 5"/>
          <p:cNvSpPr txBox="1">
            <a:spLocks/>
          </p:cNvSpPr>
          <p:nvPr/>
        </p:nvSpPr>
        <p:spPr>
          <a:xfrm>
            <a:off x="457200" y="1717674"/>
            <a:ext cx="7391400" cy="512763"/>
          </a:xfrm>
          <a:prstGeom prst="rect">
            <a:avLst/>
          </a:prstGeom>
        </p:spPr>
        <p:txBody>
          <a:bodyPr vert="horz">
            <a:normAutofit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dirty="0" smtClean="0"/>
              <a:t>Rogers’ Diffusion of Innovations Model</a:t>
            </a:r>
            <a:endParaRPr lang="en-US" dirty="0"/>
          </a:p>
        </p:txBody>
      </p:sp>
      <p:sp>
        <p:nvSpPr>
          <p:cNvPr id="8" name="Content Placeholder 9"/>
          <p:cNvSpPr>
            <a:spLocks noGrp="1"/>
          </p:cNvSpPr>
          <p:nvPr>
            <p:ph sz="quarter" idx="4294967295"/>
          </p:nvPr>
        </p:nvSpPr>
        <p:spPr>
          <a:xfrm>
            <a:off x="457200" y="2278912"/>
            <a:ext cx="8077200" cy="2750288"/>
          </a:xfrm>
          <a:prstGeom prst="rect">
            <a:avLst/>
          </a:prstGeom>
        </p:spPr>
        <p:txBody>
          <a:bodyPr>
            <a:normAutofit/>
          </a:bodyPr>
          <a:lstStyle/>
          <a:p>
            <a:r>
              <a:rPr lang="en-US" dirty="0" smtClean="0"/>
              <a:t>Innovation Decision Process</a:t>
            </a:r>
          </a:p>
          <a:p>
            <a:pPr lvl="1">
              <a:buNone/>
            </a:pPr>
            <a:r>
              <a:rPr lang="en-US" sz="1800" dirty="0" smtClean="0"/>
              <a:t>Knowledge </a:t>
            </a:r>
            <a:r>
              <a:rPr lang="en-US" sz="1800" dirty="0" smtClean="0">
                <a:sym typeface="Symbol"/>
              </a:rPr>
              <a:t></a:t>
            </a:r>
            <a:r>
              <a:rPr lang="en-US" sz="1800" dirty="0" smtClean="0"/>
              <a:t> Persuasion </a:t>
            </a:r>
            <a:r>
              <a:rPr lang="en-US" sz="1800" dirty="0" smtClean="0">
                <a:sym typeface="Symbol"/>
              </a:rPr>
              <a:t> Decision  Implementation  Confirmation</a:t>
            </a:r>
            <a:endParaRPr lang="en-US" sz="2200" dirty="0" smtClean="0">
              <a:sym typeface="Symbol"/>
            </a:endParaRPr>
          </a:p>
          <a:p>
            <a:pPr lvl="1">
              <a:buNone/>
            </a:pPr>
            <a:r>
              <a:rPr lang="en-US" sz="1800" b="1" dirty="0" smtClean="0">
                <a:solidFill>
                  <a:schemeClr val="accent2"/>
                </a:solidFill>
                <a:sym typeface="Symbol"/>
              </a:rPr>
              <a:t>DSG: Awareness  Interest  Trial  Adoption</a:t>
            </a:r>
          </a:p>
          <a:p>
            <a:pPr lvl="1">
              <a:buNone/>
            </a:pPr>
            <a:endParaRPr lang="en-US" sz="1800" b="1" dirty="0" smtClean="0">
              <a:solidFill>
                <a:schemeClr val="accent2">
                  <a:lumMod val="60000"/>
                  <a:lumOff val="40000"/>
                </a:schemeClr>
              </a:solidFill>
              <a:sym typeface="Symbol"/>
            </a:endParaRPr>
          </a:p>
          <a:p>
            <a:r>
              <a:rPr lang="en-US" dirty="0" smtClean="0">
                <a:sym typeface="Symbol"/>
              </a:rPr>
              <a:t>Adopter Types</a:t>
            </a:r>
          </a:p>
          <a:p>
            <a:pPr>
              <a:buNone/>
            </a:pPr>
            <a:r>
              <a:rPr lang="en-US" dirty="0" smtClean="0">
                <a:sym typeface="Symbol"/>
              </a:rPr>
              <a:t>	</a:t>
            </a:r>
            <a:r>
              <a:rPr lang="en-US" sz="1800" dirty="0" smtClean="0">
                <a:sym typeface="Symbol"/>
              </a:rPr>
              <a:t>Innovator | Early Adopter | Early Majority | Late Majority | Laggard</a:t>
            </a:r>
          </a:p>
        </p:txBody>
      </p:sp>
      <p:pic>
        <p:nvPicPr>
          <p:cNvPr id="9" name="Picture 8" descr="adoptertypes.png"/>
          <p:cNvPicPr>
            <a:picLocks noChangeAspect="1"/>
          </p:cNvPicPr>
          <p:nvPr/>
        </p:nvPicPr>
        <p:blipFill>
          <a:blip r:embed="rId2"/>
          <a:stretch>
            <a:fillRect/>
          </a:stretch>
        </p:blipFill>
        <p:spPr>
          <a:xfrm>
            <a:off x="2438400" y="5105590"/>
            <a:ext cx="4097007" cy="1447610"/>
          </a:xfrm>
          <a:prstGeom prst="rect">
            <a:avLst/>
          </a:prstGeom>
        </p:spPr>
      </p:pic>
    </p:spTree>
    <p:extLst>
      <p:ext uri="{BB962C8B-B14F-4D97-AF65-F5344CB8AC3E}">
        <p14:creationId xmlns:p14="http://schemas.microsoft.com/office/powerpoint/2010/main" val="17071222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fld id="{77CD79D9-F536-B549-B9E3-B382F39F2C8F}" type="slidenum">
              <a:rPr lang="en-US" smtClean="0"/>
              <a:pPr/>
              <a:t>27</a:t>
            </a:fld>
            <a:endParaRPr lang="en-US" dirty="0"/>
          </a:p>
        </p:txBody>
      </p:sp>
      <p:sp>
        <p:nvSpPr>
          <p:cNvPr id="8" name="Cloud Callout 7"/>
          <p:cNvSpPr/>
          <p:nvPr/>
        </p:nvSpPr>
        <p:spPr>
          <a:xfrm>
            <a:off x="4557052" y="1981200"/>
            <a:ext cx="3596348" cy="1371600"/>
          </a:xfrm>
          <a:prstGeom prst="cloudCallout">
            <a:avLst>
              <a:gd name="adj1" fmla="val -38610"/>
              <a:gd name="adj2" fmla="val 661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5500769" y="1602304"/>
            <a:ext cx="1863011" cy="369332"/>
          </a:xfrm>
          <a:prstGeom prst="rect">
            <a:avLst/>
          </a:prstGeom>
          <a:noFill/>
        </p:spPr>
        <p:txBody>
          <a:bodyPr wrap="none" rtlCol="0">
            <a:spAutoFit/>
          </a:bodyPr>
          <a:lstStyle/>
          <a:p>
            <a:pPr algn="ctr"/>
            <a:r>
              <a:rPr lang="en-US" dirty="0" smtClean="0">
                <a:solidFill>
                  <a:schemeClr val="accent2"/>
                </a:solidFill>
              </a:rPr>
              <a:t>Conceptual Model</a:t>
            </a:r>
            <a:endParaRPr lang="en-US" dirty="0">
              <a:solidFill>
                <a:schemeClr val="accent2"/>
              </a:solidFill>
            </a:endParaRPr>
          </a:p>
        </p:txBody>
      </p:sp>
      <p:sp>
        <p:nvSpPr>
          <p:cNvPr id="10" name="TextBox 9"/>
          <p:cNvSpPr txBox="1"/>
          <p:nvPr/>
        </p:nvSpPr>
        <p:spPr>
          <a:xfrm>
            <a:off x="6081052" y="3925669"/>
            <a:ext cx="1832553" cy="646331"/>
          </a:xfrm>
          <a:prstGeom prst="rect">
            <a:avLst/>
          </a:prstGeom>
          <a:noFill/>
        </p:spPr>
        <p:txBody>
          <a:bodyPr wrap="none" rtlCol="0">
            <a:spAutoFit/>
          </a:bodyPr>
          <a:lstStyle/>
          <a:p>
            <a:r>
              <a:rPr lang="en-US" dirty="0" smtClean="0"/>
              <a:t>if(awareness&gt;1)</a:t>
            </a:r>
          </a:p>
          <a:p>
            <a:r>
              <a:rPr lang="en-US" dirty="0" smtClean="0"/>
              <a:t>{interest++}</a:t>
            </a:r>
            <a:endParaRPr lang="en-US" dirty="0"/>
          </a:p>
        </p:txBody>
      </p:sp>
      <p:sp>
        <p:nvSpPr>
          <p:cNvPr id="11" name="TextBox 10"/>
          <p:cNvSpPr txBox="1"/>
          <p:nvPr/>
        </p:nvSpPr>
        <p:spPr>
          <a:xfrm>
            <a:off x="6115032" y="6248400"/>
            <a:ext cx="2169184" cy="369332"/>
          </a:xfrm>
          <a:prstGeom prst="rect">
            <a:avLst/>
          </a:prstGeom>
          <a:noFill/>
        </p:spPr>
        <p:txBody>
          <a:bodyPr wrap="none" rtlCol="0">
            <a:spAutoFit/>
          </a:bodyPr>
          <a:lstStyle/>
          <a:p>
            <a:pPr algn="ctr"/>
            <a:r>
              <a:rPr lang="en-US" dirty="0" smtClean="0">
                <a:solidFill>
                  <a:schemeClr val="accent2"/>
                </a:solidFill>
              </a:rPr>
              <a:t>Computational Model</a:t>
            </a:r>
            <a:endParaRPr lang="en-US" dirty="0">
              <a:solidFill>
                <a:schemeClr val="accent2"/>
              </a:solidFill>
            </a:endParaRPr>
          </a:p>
        </p:txBody>
      </p:sp>
      <p:sp>
        <p:nvSpPr>
          <p:cNvPr id="12" name="TextBox 11"/>
          <p:cNvSpPr txBox="1"/>
          <p:nvPr/>
        </p:nvSpPr>
        <p:spPr>
          <a:xfrm>
            <a:off x="1170474" y="4611469"/>
            <a:ext cx="1319592" cy="646331"/>
          </a:xfrm>
          <a:prstGeom prst="rect">
            <a:avLst/>
          </a:prstGeom>
          <a:noFill/>
        </p:spPr>
        <p:txBody>
          <a:bodyPr wrap="none" rtlCol="0">
            <a:spAutoFit/>
          </a:bodyPr>
          <a:lstStyle/>
          <a:p>
            <a:pPr algn="ctr"/>
            <a:r>
              <a:rPr lang="en-US" dirty="0" smtClean="0">
                <a:solidFill>
                  <a:schemeClr val="accent2"/>
                </a:solidFill>
              </a:rPr>
              <a:t>Real-World</a:t>
            </a:r>
          </a:p>
          <a:p>
            <a:pPr algn="ctr"/>
            <a:r>
              <a:rPr lang="en-US" dirty="0" smtClean="0">
                <a:solidFill>
                  <a:schemeClr val="accent2"/>
                </a:solidFill>
              </a:rPr>
              <a:t>Phenomenon</a:t>
            </a:r>
            <a:endParaRPr lang="en-US" dirty="0">
              <a:solidFill>
                <a:schemeClr val="accent2"/>
              </a:solidFill>
            </a:endParaRPr>
          </a:p>
        </p:txBody>
      </p:sp>
      <p:pic>
        <p:nvPicPr>
          <p:cNvPr id="17" name="Picture 16" descr="Everett_Rogers.jpg"/>
          <p:cNvPicPr>
            <a:picLocks noChangeAspect="1"/>
          </p:cNvPicPr>
          <p:nvPr/>
        </p:nvPicPr>
        <p:blipFill>
          <a:blip r:embed="rId2"/>
          <a:stretch>
            <a:fillRect/>
          </a:stretch>
        </p:blipFill>
        <p:spPr>
          <a:xfrm>
            <a:off x="3671888" y="3429000"/>
            <a:ext cx="1223748" cy="1728787"/>
          </a:xfrm>
          <a:prstGeom prst="rect">
            <a:avLst/>
          </a:prstGeom>
        </p:spPr>
      </p:pic>
      <p:pic>
        <p:nvPicPr>
          <p:cNvPr id="22" name="Picture 21" descr="adoptertypes.png"/>
          <p:cNvPicPr>
            <a:picLocks noChangeAspect="1"/>
          </p:cNvPicPr>
          <p:nvPr/>
        </p:nvPicPr>
        <p:blipFill>
          <a:blip r:embed="rId3"/>
          <a:stretch>
            <a:fillRect/>
          </a:stretch>
        </p:blipFill>
        <p:spPr>
          <a:xfrm>
            <a:off x="5257800" y="2209800"/>
            <a:ext cx="2371725" cy="838010"/>
          </a:xfrm>
          <a:prstGeom prst="rect">
            <a:avLst/>
          </a:prstGeom>
        </p:spPr>
      </p:pic>
      <p:pic>
        <p:nvPicPr>
          <p:cNvPr id="18" name="Picture 17" descr="ipod.jpg"/>
          <p:cNvPicPr>
            <a:picLocks noChangeAspect="1"/>
          </p:cNvPicPr>
          <p:nvPr/>
        </p:nvPicPr>
        <p:blipFill>
          <a:blip r:embed="rId4"/>
          <a:stretch>
            <a:fillRect/>
          </a:stretch>
        </p:blipFill>
        <p:spPr>
          <a:xfrm>
            <a:off x="457200" y="3489805"/>
            <a:ext cx="2743200" cy="950976"/>
          </a:xfrm>
          <a:prstGeom prst="rect">
            <a:avLst/>
          </a:prstGeom>
        </p:spPr>
      </p:pic>
      <p:sp>
        <p:nvSpPr>
          <p:cNvPr id="20" name="Title 1"/>
          <p:cNvSpPr txBox="1">
            <a:spLocks/>
          </p:cNvSpPr>
          <p:nvPr/>
        </p:nvSpPr>
        <p:spPr>
          <a:xfrm>
            <a:off x="457200" y="1371600"/>
            <a:ext cx="4953000" cy="762000"/>
          </a:xfrm>
          <a:prstGeom prst="rect">
            <a:avLst/>
          </a:prstGeom>
        </p:spPr>
        <p:txBody>
          <a:bodyPr vert="horz" lIns="45720" rIns="4572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accent2"/>
                </a:solidFill>
                <a:effectLst/>
                <a:uLnTx/>
                <a:uFillTx/>
                <a:latin typeface="+mn-lt"/>
                <a:ea typeface="+mj-ea"/>
                <a:cs typeface="+mj-cs"/>
              </a:rPr>
              <a:t>Diffusion Simulation Game</a:t>
            </a:r>
            <a:endParaRPr kumimoji="0" lang="en-US" sz="2800" b="1" i="0" u="none" strike="noStrike" kern="1200" cap="none" spc="0" normalizeH="0" baseline="0" noProof="0" dirty="0">
              <a:ln>
                <a:noFill/>
              </a:ln>
              <a:solidFill>
                <a:schemeClr val="accent2"/>
              </a:solidFill>
              <a:effectLst/>
              <a:uLnTx/>
              <a:uFillTx/>
              <a:latin typeface="+mn-lt"/>
              <a:ea typeface="+mj-ea"/>
              <a:cs typeface="+mj-cs"/>
            </a:endParaRPr>
          </a:p>
        </p:txBody>
      </p:sp>
      <p:pic>
        <p:nvPicPr>
          <p:cNvPr id="14" name="Picture 13"/>
          <p:cNvPicPr/>
          <p:nvPr/>
        </p:nvPicPr>
        <p:blipFill>
          <a:blip r:embed="rId5" cstate="print">
            <a:extLst>
              <a:ext uri="{28A0092B-C50C-407E-A947-70E740481C1C}">
                <a14:useLocalDpi xmlns:a14="http://schemas.microsoft.com/office/drawing/2010/main" val="0"/>
              </a:ext>
            </a:extLst>
          </a:blip>
          <a:stretch>
            <a:fillRect/>
          </a:stretch>
        </p:blipFill>
        <p:spPr>
          <a:xfrm>
            <a:off x="6248400" y="4648200"/>
            <a:ext cx="1932380" cy="1600200"/>
          </a:xfrm>
          <a:prstGeom prst="rect">
            <a:avLst/>
          </a:prstGeom>
          <a:ln>
            <a:solidFill>
              <a:schemeClr val="tx1"/>
            </a:solidFill>
          </a:ln>
        </p:spPr>
      </p:pic>
      <p:sp>
        <p:nvSpPr>
          <p:cNvPr id="16" name="Title 1"/>
          <p:cNvSpPr>
            <a:spLocks noGrp="1"/>
          </p:cNvSpPr>
          <p:nvPr>
            <p:ph type="title"/>
          </p:nvPr>
        </p:nvSpPr>
        <p:spPr>
          <a:xfrm>
            <a:off x="457200" y="76200"/>
            <a:ext cx="8077200" cy="1143000"/>
          </a:xfrm>
        </p:spPr>
        <p:txBody>
          <a:bodyPr vert="horz" lIns="45720" rIns="45720" anchor="ctr">
            <a:normAutofit fontScale="90000"/>
          </a:bodyPr>
          <a:lstStyle/>
          <a:p>
            <a:r>
              <a:rPr lang="en-US" dirty="0"/>
              <a:t>Case: The Diffusion Simulation </a:t>
            </a:r>
            <a:br>
              <a:rPr lang="en-US" dirty="0"/>
            </a:br>
            <a:r>
              <a:rPr lang="en-US" dirty="0"/>
              <a:t>Game (DSG)</a:t>
            </a:r>
          </a:p>
        </p:txBody>
      </p:sp>
    </p:spTree>
    <p:extLst>
      <p:ext uri="{BB962C8B-B14F-4D97-AF65-F5344CB8AC3E}">
        <p14:creationId xmlns:p14="http://schemas.microsoft.com/office/powerpoint/2010/main" val="9793477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2411"/>
            <a:ext cx="8458200" cy="609600"/>
          </a:xfrm>
        </p:spPr>
        <p:txBody>
          <a:bodyPr>
            <a:normAutofit/>
          </a:bodyPr>
          <a:lstStyle/>
          <a:p>
            <a:pPr lvl="0">
              <a:buNone/>
            </a:pPr>
            <a:r>
              <a:rPr lang="en-US" sz="2800" dirty="0" smtClean="0">
                <a:solidFill>
                  <a:schemeClr val="accent2"/>
                </a:solidFill>
              </a:rPr>
              <a:t>Main components of the game</a:t>
            </a:r>
          </a:p>
          <a:p>
            <a:pPr>
              <a:buNone/>
            </a:pPr>
            <a:endParaRPr lang="en-US" sz="2800" dirty="0" smtClean="0">
              <a:solidFill>
                <a:schemeClr val="accent2"/>
              </a:solidFill>
            </a:endParaRPr>
          </a:p>
        </p:txBody>
      </p:sp>
      <p:sp>
        <p:nvSpPr>
          <p:cNvPr id="4" name="Slide Number Placeholder 3"/>
          <p:cNvSpPr>
            <a:spLocks noGrp="1"/>
          </p:cNvSpPr>
          <p:nvPr>
            <p:ph type="sldNum" sz="quarter" idx="12"/>
          </p:nvPr>
        </p:nvSpPr>
        <p:spPr>
          <a:xfrm>
            <a:off x="8153400" y="6477000"/>
            <a:ext cx="762000" cy="365125"/>
          </a:xfrm>
        </p:spPr>
        <p:txBody>
          <a:bodyPr/>
          <a:lstStyle/>
          <a:p>
            <a:fld id="{77CD79D9-F536-B549-B9E3-B382F39F2C8F}" type="slidenum">
              <a:rPr lang="en-US" smtClean="0"/>
              <a:pPr/>
              <a:t>28</a:t>
            </a:fld>
            <a:endParaRPr lang="en-US" dirty="0"/>
          </a:p>
        </p:txBody>
      </p:sp>
      <p:pic>
        <p:nvPicPr>
          <p:cNvPr id="10" name="Content Placeholder 12" descr="DFGold1.tiff"/>
          <p:cNvPicPr>
            <a:picLocks noChangeAspect="1"/>
          </p:cNvPicPr>
          <p:nvPr/>
        </p:nvPicPr>
        <p:blipFill>
          <a:blip r:embed="rId2" cstate="print"/>
          <a:srcRect t="-2688" b="-2688"/>
          <a:stretch>
            <a:fillRect/>
          </a:stretch>
        </p:blipFill>
        <p:spPr>
          <a:xfrm>
            <a:off x="871463" y="2204411"/>
            <a:ext cx="7636024" cy="4495800"/>
          </a:xfrm>
          <a:prstGeom prst="rect">
            <a:avLst/>
          </a:prstGeom>
        </p:spPr>
      </p:pic>
      <p:sp>
        <p:nvSpPr>
          <p:cNvPr id="11" name="Line Callout 2 10"/>
          <p:cNvSpPr/>
          <p:nvPr/>
        </p:nvSpPr>
        <p:spPr>
          <a:xfrm>
            <a:off x="4495800" y="2128211"/>
            <a:ext cx="1143000" cy="609600"/>
          </a:xfrm>
          <a:prstGeom prst="borderCallout2">
            <a:avLst>
              <a:gd name="adj1" fmla="val 49607"/>
              <a:gd name="adj2" fmla="val 100267"/>
              <a:gd name="adj3" fmla="val 50543"/>
              <a:gd name="adj4" fmla="val 143133"/>
              <a:gd name="adj5" fmla="val 50382"/>
              <a:gd name="adj6" fmla="val 142993"/>
            </a:avLst>
          </a:prstGeom>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2 Year</a:t>
            </a:r>
          </a:p>
          <a:p>
            <a:pPr algn="ctr"/>
            <a:r>
              <a:rPr lang="en-US" dirty="0" smtClean="0"/>
              <a:t>Calendar</a:t>
            </a:r>
            <a:endParaRPr lang="en-US" dirty="0"/>
          </a:p>
        </p:txBody>
      </p:sp>
      <p:sp>
        <p:nvSpPr>
          <p:cNvPr id="12" name="Line Callout 2 11"/>
          <p:cNvSpPr/>
          <p:nvPr/>
        </p:nvSpPr>
        <p:spPr>
          <a:xfrm>
            <a:off x="228600" y="2128211"/>
            <a:ext cx="1295400" cy="609600"/>
          </a:xfrm>
          <a:prstGeom prst="borderCallout2">
            <a:avLst>
              <a:gd name="adj1" fmla="val 99789"/>
              <a:gd name="adj2" fmla="val 48267"/>
              <a:gd name="adj3" fmla="val 154842"/>
              <a:gd name="adj4" fmla="val 47912"/>
              <a:gd name="adj5" fmla="val 154624"/>
              <a:gd name="adj6" fmla="val 47640"/>
            </a:avLst>
          </a:prstGeom>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Number of Adopters</a:t>
            </a:r>
            <a:endParaRPr lang="en-US" dirty="0"/>
          </a:p>
        </p:txBody>
      </p:sp>
      <p:sp>
        <p:nvSpPr>
          <p:cNvPr id="13" name="Line Callout 2 12"/>
          <p:cNvSpPr/>
          <p:nvPr/>
        </p:nvSpPr>
        <p:spPr>
          <a:xfrm>
            <a:off x="7620000" y="2890211"/>
            <a:ext cx="1143000" cy="304800"/>
          </a:xfrm>
          <a:prstGeom prst="borderCallout2">
            <a:avLst>
              <a:gd name="adj1" fmla="val 94607"/>
              <a:gd name="adj2" fmla="val 65067"/>
              <a:gd name="adj3" fmla="val 163043"/>
              <a:gd name="adj4" fmla="val 64733"/>
              <a:gd name="adj5" fmla="val 160991"/>
              <a:gd name="adj6" fmla="val -51569"/>
            </a:avLst>
          </a:prstGeom>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Activities</a:t>
            </a:r>
            <a:endParaRPr lang="en-US" dirty="0"/>
          </a:p>
        </p:txBody>
      </p:sp>
      <p:cxnSp>
        <p:nvCxnSpPr>
          <p:cNvPr id="14" name="Straight Connector 13"/>
          <p:cNvCxnSpPr/>
          <p:nvPr/>
        </p:nvCxnSpPr>
        <p:spPr>
          <a:xfrm rot="5400000">
            <a:off x="7886700" y="4071311"/>
            <a:ext cx="1752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7543800" y="4947610"/>
            <a:ext cx="1219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Line Callout 2 15"/>
          <p:cNvSpPr/>
          <p:nvPr/>
        </p:nvSpPr>
        <p:spPr>
          <a:xfrm>
            <a:off x="2590800" y="2661611"/>
            <a:ext cx="1143000" cy="533400"/>
          </a:xfrm>
          <a:prstGeom prst="borderCallout2">
            <a:avLst>
              <a:gd name="adj1" fmla="val 77595"/>
              <a:gd name="adj2" fmla="val 99451"/>
              <a:gd name="adj3" fmla="val 77001"/>
              <a:gd name="adj4" fmla="val 143133"/>
              <a:gd name="adj5" fmla="val 161064"/>
              <a:gd name="adj6" fmla="val 142766"/>
            </a:avLst>
          </a:prstGeom>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Adoption Phase</a:t>
            </a:r>
            <a:endParaRPr lang="en-US" dirty="0"/>
          </a:p>
        </p:txBody>
      </p:sp>
      <p:sp>
        <p:nvSpPr>
          <p:cNvPr id="17" name="Line Callout 2 16"/>
          <p:cNvSpPr/>
          <p:nvPr/>
        </p:nvSpPr>
        <p:spPr>
          <a:xfrm>
            <a:off x="381000" y="6014411"/>
            <a:ext cx="1752600" cy="609600"/>
          </a:xfrm>
          <a:prstGeom prst="borderCallout2">
            <a:avLst>
              <a:gd name="adj1" fmla="val 49607"/>
              <a:gd name="adj2" fmla="val 100267"/>
              <a:gd name="adj3" fmla="val 49074"/>
              <a:gd name="adj4" fmla="val 152909"/>
              <a:gd name="adj5" fmla="val -108979"/>
              <a:gd name="adj6" fmla="val 153165"/>
            </a:avLst>
          </a:prstGeom>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Staff Members &amp; Personal Info</a:t>
            </a:r>
          </a:p>
        </p:txBody>
      </p:sp>
      <p:sp>
        <p:nvSpPr>
          <p:cNvPr id="19" name="Title 1"/>
          <p:cNvSpPr txBox="1">
            <a:spLocks/>
          </p:cNvSpPr>
          <p:nvPr/>
        </p:nvSpPr>
        <p:spPr>
          <a:xfrm>
            <a:off x="457200" y="76200"/>
            <a:ext cx="8077200" cy="1143000"/>
          </a:xfrm>
          <a:prstGeom prst="rect">
            <a:avLst/>
          </a:prstGeom>
        </p:spPr>
        <p:txBody>
          <a:bodyPr vert="horz" lIns="45720" rIns="45720" anchor="ctr">
            <a:normAutofit fontScale="90000" lnSpcReduction="20000"/>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mtClean="0"/>
              <a:t>Case: The Diffusion Simulation </a:t>
            </a:r>
            <a:br>
              <a:rPr lang="en-US" smtClean="0"/>
            </a:br>
            <a:r>
              <a:rPr lang="en-US" smtClean="0"/>
              <a:t>Game (DSG)</a:t>
            </a:r>
            <a:endParaRPr lang="en-US" dirty="0"/>
          </a:p>
        </p:txBody>
      </p:sp>
    </p:spTree>
    <p:extLst>
      <p:ext uri="{BB962C8B-B14F-4D97-AF65-F5344CB8AC3E}">
        <p14:creationId xmlns:p14="http://schemas.microsoft.com/office/powerpoint/2010/main" val="26704160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153400" y="6422064"/>
            <a:ext cx="762000" cy="365125"/>
          </a:xfrm>
          <a:prstGeom prst="rect">
            <a:avLst/>
          </a:prstGeom>
        </p:spPr>
        <p:txBody>
          <a:bodyPr/>
          <a:lstStyle/>
          <a:p>
            <a:fld id="{77CD79D9-F536-B549-B9E3-B382F39F2C8F}" type="slidenum">
              <a:rPr lang="en-US" smtClean="0"/>
              <a:pPr/>
              <a:t>29</a:t>
            </a:fld>
            <a:endParaRPr lang="en-US" dirty="0"/>
          </a:p>
        </p:txBody>
      </p:sp>
      <p:sp>
        <p:nvSpPr>
          <p:cNvPr id="12" name="Content Placeholder 2"/>
          <p:cNvSpPr txBox="1">
            <a:spLocks/>
          </p:cNvSpPr>
          <p:nvPr/>
        </p:nvSpPr>
        <p:spPr>
          <a:xfrm>
            <a:off x="457200" y="1447800"/>
            <a:ext cx="8458200" cy="609600"/>
          </a:xfrm>
          <a:prstGeom prst="rect">
            <a:avLst/>
          </a:prstGeom>
        </p:spPr>
        <p:txBody>
          <a:bodyPr vert="horz" anchor="t">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lang="en-US" sz="2800" b="1" dirty="0" smtClean="0">
                <a:solidFill>
                  <a:schemeClr val="accent2"/>
                </a:solidFill>
              </a:rPr>
              <a:t>Computational Model</a:t>
            </a:r>
            <a:endParaRPr kumimoji="0" lang="en-US" sz="2800" b="1" i="0" u="none" strike="noStrike" kern="1200" cap="none" spc="0" normalizeH="0" baseline="0" noProof="0" dirty="0" smtClean="0">
              <a:ln>
                <a:noFill/>
              </a:ln>
              <a:solidFill>
                <a:schemeClr val="accent2"/>
              </a:solidFill>
              <a:effectLst/>
              <a:uLnTx/>
              <a:uFillTx/>
            </a:endParaRPr>
          </a:p>
          <a:p>
            <a:pPr marL="0" marR="0" lvl="0" indent="0"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en-US" sz="2800" b="1" i="0" u="none" strike="noStrike" kern="1200" cap="none" spc="0" normalizeH="0" baseline="0" noProof="0" dirty="0" smtClean="0">
              <a:ln>
                <a:noFill/>
              </a:ln>
              <a:solidFill>
                <a:schemeClr val="accent2"/>
              </a:solidFill>
              <a:effectLst/>
              <a:uLnTx/>
              <a:uFillTx/>
              <a:latin typeface="+mn-lt"/>
              <a:ea typeface="+mn-ea"/>
              <a:cs typeface="+mn-cs"/>
            </a:endParaRPr>
          </a:p>
        </p:txBody>
      </p:sp>
      <p:pic>
        <p:nvPicPr>
          <p:cNvPr id="13" name="Picture 12"/>
          <p:cNvPicPr/>
          <p:nvPr/>
        </p:nvPicPr>
        <p:blipFill>
          <a:blip r:embed="rId2">
            <a:extLst>
              <a:ext uri="{28A0092B-C50C-407E-A947-70E740481C1C}">
                <a14:useLocalDpi xmlns:a14="http://schemas.microsoft.com/office/drawing/2010/main" val="0"/>
              </a:ext>
            </a:extLst>
          </a:blip>
          <a:stretch>
            <a:fillRect/>
          </a:stretch>
        </p:blipFill>
        <p:spPr>
          <a:xfrm>
            <a:off x="609600" y="2057400"/>
            <a:ext cx="4416867" cy="3657600"/>
          </a:xfrm>
          <a:prstGeom prst="rect">
            <a:avLst/>
          </a:prstGeom>
          <a:ln>
            <a:solidFill>
              <a:schemeClr val="tx1"/>
            </a:solidFill>
          </a:ln>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528936"/>
            <a:ext cx="4191000" cy="38931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457200" y="76200"/>
            <a:ext cx="8077200" cy="1143000"/>
          </a:xfrm>
          <a:prstGeom prst="rect">
            <a:avLst/>
          </a:prstGeom>
        </p:spPr>
        <p:txBody>
          <a:bodyPr vert="horz" lIns="45720" rIns="45720" anchor="ctr">
            <a:normAutofit fontScale="90000" lnSpcReduction="20000"/>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mtClean="0"/>
              <a:t>Case: The Diffusion Simulation </a:t>
            </a:r>
            <a:br>
              <a:rPr lang="en-US" smtClean="0"/>
            </a:br>
            <a:r>
              <a:rPr lang="en-US" smtClean="0"/>
              <a:t>Game (DSG)</a:t>
            </a:r>
            <a:endParaRPr lang="en-US" dirty="0"/>
          </a:p>
        </p:txBody>
      </p:sp>
    </p:spTree>
    <p:extLst>
      <p:ext uri="{BB962C8B-B14F-4D97-AF65-F5344CB8AC3E}">
        <p14:creationId xmlns:p14="http://schemas.microsoft.com/office/powerpoint/2010/main" val="24844584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2743200"/>
            <a:ext cx="7123113" cy="2743200"/>
          </a:xfrm>
        </p:spPr>
        <p:txBody>
          <a:bodyPr>
            <a:normAutofit/>
          </a:bodyPr>
          <a:lstStyle/>
          <a:p>
            <a:r>
              <a:rPr lang="en-US" b="1" dirty="0" smtClean="0"/>
              <a:t>Theodore W. Frick</a:t>
            </a:r>
          </a:p>
        </p:txBody>
      </p:sp>
      <p:sp>
        <p:nvSpPr>
          <p:cNvPr id="3" name="Title 2"/>
          <p:cNvSpPr>
            <a:spLocks noGrp="1"/>
          </p:cNvSpPr>
          <p:nvPr>
            <p:ph type="title"/>
          </p:nvPr>
        </p:nvSpPr>
        <p:spPr>
          <a:xfrm>
            <a:off x="1371600" y="1600200"/>
            <a:ext cx="7620000" cy="990600"/>
          </a:xfrm>
        </p:spPr>
        <p:txBody>
          <a:bodyPr>
            <a:noAutofit/>
          </a:bodyPr>
          <a:lstStyle/>
          <a:p>
            <a:r>
              <a:rPr lang="en-US" sz="3200" dirty="0" smtClean="0"/>
              <a:t>Introduction to MAPSAT:  Map &amp; Analyze Patterns &amp; Structures Across Time</a:t>
            </a:r>
            <a:endParaRPr lang="en-US" sz="3200" dirty="0"/>
          </a:p>
        </p:txBody>
      </p:sp>
      <p:sp>
        <p:nvSpPr>
          <p:cNvPr id="4" name="Date Placeholder 3"/>
          <p:cNvSpPr>
            <a:spLocks noGrp="1"/>
          </p:cNvSpPr>
          <p:nvPr>
            <p:ph type="dt" sz="half" idx="10"/>
          </p:nvPr>
        </p:nvSpPr>
        <p:spPr/>
        <p:txBody>
          <a:bodyPr/>
          <a:lstStyle/>
          <a:p>
            <a:r>
              <a:rPr lang="en-US" dirty="0" smtClean="0"/>
              <a:t>AECT Jacksonville:  Nov. 9, 2011</a:t>
            </a:r>
            <a:endParaRPr lang="en-US" dirty="0"/>
          </a:p>
        </p:txBody>
      </p:sp>
      <p:sp>
        <p:nvSpPr>
          <p:cNvPr id="5" name="Slide Number Placeholder 4"/>
          <p:cNvSpPr>
            <a:spLocks noGrp="1"/>
          </p:cNvSpPr>
          <p:nvPr>
            <p:ph type="sldNum" sz="quarter" idx="11"/>
          </p:nvPr>
        </p:nvSpPr>
        <p:spPr/>
        <p:txBody>
          <a:bodyPr/>
          <a:lstStyle/>
          <a:p>
            <a:fld id="{C3E7C5C7-A091-4451-BDC6-BDE18FBF0A0A}" type="slidenum">
              <a:rPr lang="en-US" smtClean="0"/>
              <a:pPr/>
              <a:t>3</a:t>
            </a:fld>
            <a:endParaRPr lang="en-US"/>
          </a:p>
        </p:txBody>
      </p:sp>
      <p:sp>
        <p:nvSpPr>
          <p:cNvPr id="6" name="Footer Placeholder 5"/>
          <p:cNvSpPr>
            <a:spLocks noGrp="1"/>
          </p:cNvSpPr>
          <p:nvPr>
            <p:ph type="ftr" sz="quarter" idx="12"/>
          </p:nvPr>
        </p:nvSpPr>
        <p:spPr/>
        <p:txBody>
          <a:bodyPr/>
          <a:lstStyle/>
          <a:p>
            <a:r>
              <a:rPr lang="en-US" dirty="0" smtClean="0"/>
              <a:t>Applications of MAPSAT in Educational Research</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fld id="{77CD79D9-F536-B549-B9E3-B382F39F2C8F}" type="slidenum">
              <a:rPr lang="en-US" smtClean="0"/>
              <a:pPr/>
              <a:t>30</a:t>
            </a:fld>
            <a:endParaRPr lang="en-US" dirty="0"/>
          </a:p>
        </p:txBody>
      </p:sp>
      <p:sp>
        <p:nvSpPr>
          <p:cNvPr id="9" name="Content Placeholder 6"/>
          <p:cNvSpPr>
            <a:spLocks noGrp="1"/>
          </p:cNvSpPr>
          <p:nvPr>
            <p:ph sz="quarter" idx="4294967295"/>
          </p:nvPr>
        </p:nvSpPr>
        <p:spPr>
          <a:xfrm>
            <a:off x="457200" y="2154237"/>
            <a:ext cx="4040188" cy="3941763"/>
          </a:xfrm>
          <a:prstGeom prst="rect">
            <a:avLst/>
          </a:prstGeom>
        </p:spPr>
        <p:txBody>
          <a:bodyPr>
            <a:normAutofit/>
          </a:bodyPr>
          <a:lstStyle/>
          <a:p>
            <a:r>
              <a:rPr lang="en-US" sz="2400" dirty="0" smtClean="0"/>
              <a:t>Activities</a:t>
            </a:r>
          </a:p>
          <a:p>
            <a:pPr lvl="1"/>
            <a:r>
              <a:rPr lang="en-US" sz="2400" dirty="0" smtClean="0"/>
              <a:t>Cost (in weeks)</a:t>
            </a:r>
          </a:p>
          <a:p>
            <a:r>
              <a:rPr lang="en-US" sz="2400" dirty="0" smtClean="0"/>
              <a:t>Staff members</a:t>
            </a:r>
          </a:p>
          <a:p>
            <a:pPr lvl="1"/>
            <a:r>
              <a:rPr lang="en-US" sz="2400" dirty="0" smtClean="0"/>
              <a:t>Adopter type</a:t>
            </a:r>
          </a:p>
          <a:p>
            <a:pPr lvl="1"/>
            <a:r>
              <a:rPr lang="en-US" sz="2400" dirty="0" smtClean="0"/>
              <a:t>Adoption phase</a:t>
            </a:r>
          </a:p>
          <a:p>
            <a:r>
              <a:rPr lang="en-US" sz="2400" dirty="0" smtClean="0"/>
              <a:t>Game metrics</a:t>
            </a:r>
          </a:p>
          <a:p>
            <a:pPr lvl="1"/>
            <a:r>
              <a:rPr lang="en-US" sz="2400" dirty="0" smtClean="0"/>
              <a:t>Adoption points</a:t>
            </a:r>
          </a:p>
          <a:p>
            <a:pPr lvl="1"/>
            <a:r>
              <a:rPr lang="en-US" sz="2400" dirty="0" smtClean="0"/>
              <a:t>Number of adopters</a:t>
            </a:r>
            <a:endParaRPr lang="en-US" sz="2400" dirty="0"/>
          </a:p>
        </p:txBody>
      </p:sp>
      <p:sp>
        <p:nvSpPr>
          <p:cNvPr id="11" name="Content Placeholder 2"/>
          <p:cNvSpPr txBox="1">
            <a:spLocks/>
          </p:cNvSpPr>
          <p:nvPr/>
        </p:nvSpPr>
        <p:spPr>
          <a:xfrm>
            <a:off x="457200" y="1447800"/>
            <a:ext cx="8458200" cy="609600"/>
          </a:xfrm>
          <a:prstGeom prst="rect">
            <a:avLst/>
          </a:prstGeom>
        </p:spPr>
        <p:txBody>
          <a:bodyPr vert="horz" anchor="t">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en-US" sz="2800" b="1" i="0" u="none" strike="noStrike" kern="1200" cap="none" spc="0" normalizeH="0" baseline="0" noProof="0" dirty="0" smtClean="0">
                <a:ln>
                  <a:noFill/>
                </a:ln>
                <a:solidFill>
                  <a:schemeClr val="accent2"/>
                </a:solidFill>
                <a:effectLst/>
                <a:uLnTx/>
                <a:uFillTx/>
                <a:latin typeface="+mn-lt"/>
                <a:ea typeface="+mn-ea"/>
                <a:cs typeface="+mn-cs"/>
              </a:rPr>
              <a:t>Variables</a:t>
            </a:r>
          </a:p>
          <a:p>
            <a:pPr marL="0" marR="0" lvl="0" indent="0"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en-US" sz="2800" b="1" i="0" u="none" strike="noStrike" kern="1200" cap="none" spc="0" normalizeH="0" baseline="0" noProof="0" dirty="0" smtClean="0">
              <a:ln>
                <a:noFill/>
              </a:ln>
              <a:solidFill>
                <a:schemeClr val="accent2"/>
              </a:solidFill>
              <a:effectLst/>
              <a:uLnTx/>
              <a:uFillTx/>
              <a:latin typeface="+mn-lt"/>
              <a:ea typeface="+mn-ea"/>
              <a:cs typeface="+mn-cs"/>
            </a:endParaRP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286000"/>
            <a:ext cx="5665268" cy="213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457200" y="76200"/>
            <a:ext cx="8077200" cy="1143000"/>
          </a:xfrm>
          <a:prstGeom prst="rect">
            <a:avLst/>
          </a:prstGeom>
        </p:spPr>
        <p:txBody>
          <a:bodyPr vert="horz" lIns="45720" rIns="45720" anchor="ctr">
            <a:normAutofit fontScale="97500"/>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dirty="0" smtClean="0"/>
              <a:t>APT Classification and Categories</a:t>
            </a:r>
            <a:endParaRPr lang="en-US" dirty="0"/>
          </a:p>
        </p:txBody>
      </p:sp>
    </p:spTree>
    <p:extLst>
      <p:ext uri="{BB962C8B-B14F-4D97-AF65-F5344CB8AC3E}">
        <p14:creationId xmlns:p14="http://schemas.microsoft.com/office/powerpoint/2010/main" val="15421483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7467600" cy="4724400"/>
          </a:xfrm>
        </p:spPr>
        <p:txBody>
          <a:bodyPr>
            <a:normAutofit fontScale="92500" lnSpcReduction="10000"/>
          </a:bodyPr>
          <a:lstStyle/>
          <a:p>
            <a:pPr marL="36576" indent="0">
              <a:buNone/>
            </a:pPr>
            <a:r>
              <a:rPr lang="en-US" b="1" dirty="0" smtClean="0"/>
              <a:t>Strategy 1:</a:t>
            </a:r>
            <a:r>
              <a:rPr lang="en-US" dirty="0" smtClean="0"/>
              <a:t/>
            </a:r>
            <a:br>
              <a:rPr lang="en-US" dirty="0" smtClean="0"/>
            </a:br>
            <a:r>
              <a:rPr lang="en-US" dirty="0" smtClean="0"/>
              <a:t>Target earlier adopters and opinion leaders early in the game to work toward critical mass</a:t>
            </a:r>
          </a:p>
          <a:p>
            <a:pPr lvl="1"/>
            <a:r>
              <a:rPr lang="en-US" dirty="0" smtClean="0"/>
              <a:t>First 15 turns</a:t>
            </a:r>
          </a:p>
          <a:p>
            <a:pPr lvl="1"/>
            <a:r>
              <a:rPr lang="en-US" dirty="0" smtClean="0"/>
              <a:t>Innovators, Early Adopters, Opinion Leaders</a:t>
            </a:r>
            <a:br>
              <a:rPr lang="en-US" dirty="0" smtClean="0"/>
            </a:br>
            <a:r>
              <a:rPr lang="en-US" dirty="0" smtClean="0"/>
              <a:t>F G H L M P X</a:t>
            </a:r>
          </a:p>
          <a:p>
            <a:pPr marL="36576" indent="0">
              <a:buNone/>
            </a:pPr>
            <a:r>
              <a:rPr lang="en-US" b="1" dirty="0"/>
              <a:t>Strategy 9:</a:t>
            </a:r>
            <a:r>
              <a:rPr lang="en-US" dirty="0"/>
              <a:t/>
            </a:r>
            <a:br>
              <a:rPr lang="en-US" dirty="0"/>
            </a:br>
            <a:r>
              <a:rPr lang="en-US" dirty="0"/>
              <a:t>Use </a:t>
            </a:r>
            <a:r>
              <a:rPr lang="en-US" i="1" dirty="0"/>
              <a:t>Training Workshop (Self)</a:t>
            </a:r>
            <a:r>
              <a:rPr lang="en-US" dirty="0"/>
              <a:t> and </a:t>
            </a:r>
            <a:r>
              <a:rPr lang="en-US" i="1" dirty="0"/>
              <a:t>Materials Workshop</a:t>
            </a:r>
            <a:r>
              <a:rPr lang="en-US" dirty="0"/>
              <a:t> to gain points in Trial</a:t>
            </a:r>
          </a:p>
          <a:p>
            <a:pPr lvl="1"/>
            <a:r>
              <a:rPr lang="en-US" dirty="0"/>
              <a:t>How-to knowledge is essential when someone becomes willing to try an innovation</a:t>
            </a:r>
          </a:p>
          <a:p>
            <a:pPr lvl="1"/>
            <a:r>
              <a:rPr lang="en-US" dirty="0"/>
              <a:t>Help to reduce uncertainty and increase </a:t>
            </a:r>
            <a:r>
              <a:rPr lang="en-US" dirty="0" smtClean="0"/>
              <a:t>confidence</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77CD79D9-F536-B549-B9E3-B382F39F2C8F}" type="slidenum">
              <a:rPr lang="en-US" smtClean="0"/>
              <a:pPr/>
              <a:t>31</a:t>
            </a:fld>
            <a:endParaRPr lang="en-US" dirty="0"/>
          </a:p>
        </p:txBody>
      </p:sp>
      <p:sp>
        <p:nvSpPr>
          <p:cNvPr id="8" name="Title 1"/>
          <p:cNvSpPr txBox="1">
            <a:spLocks/>
          </p:cNvSpPr>
          <p:nvPr/>
        </p:nvSpPr>
        <p:spPr>
          <a:xfrm>
            <a:off x="457200" y="76200"/>
            <a:ext cx="8077200" cy="1143000"/>
          </a:xfrm>
          <a:prstGeom prst="rect">
            <a:avLst/>
          </a:prstGeom>
        </p:spPr>
        <p:txBody>
          <a:bodyPr vert="horz" lIns="45720" rIns="45720" anchor="ctr">
            <a:normAutofit fontScale="97500"/>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dirty="0" smtClean="0"/>
              <a:t>Predicted Successful Strategies</a:t>
            </a:r>
            <a:endParaRPr lang="en-US" dirty="0"/>
          </a:p>
        </p:txBody>
      </p:sp>
    </p:spTree>
    <p:extLst>
      <p:ext uri="{BB962C8B-B14F-4D97-AF65-F5344CB8AC3E}">
        <p14:creationId xmlns:p14="http://schemas.microsoft.com/office/powerpoint/2010/main" val="2988481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467600" cy="4876800"/>
          </a:xfrm>
        </p:spPr>
        <p:txBody>
          <a:bodyPr>
            <a:normAutofit fontScale="92500" lnSpcReduction="10000"/>
          </a:bodyPr>
          <a:lstStyle/>
          <a:p>
            <a:pPr marL="493776" indent="-457200"/>
            <a:r>
              <a:rPr lang="en-US" sz="2000" dirty="0" smtClean="0"/>
              <a:t>1:</a:t>
            </a:r>
            <a:r>
              <a:rPr lang="en-US" sz="2000" b="1" dirty="0" smtClean="0"/>
              <a:t> </a:t>
            </a:r>
            <a:r>
              <a:rPr lang="en-US" sz="2000" dirty="0" smtClean="0"/>
              <a:t>Target earlier adopters and opinion leaders early in the game to work toward critical mass</a:t>
            </a:r>
          </a:p>
          <a:p>
            <a:pPr marL="493776" indent="-457200"/>
            <a:r>
              <a:rPr lang="en-US" sz="2000" dirty="0" smtClean="0"/>
              <a:t>2: Use </a:t>
            </a:r>
            <a:r>
              <a:rPr lang="en-US" sz="2000" i="1" dirty="0" smtClean="0"/>
              <a:t>Personal Information</a:t>
            </a:r>
            <a:r>
              <a:rPr lang="en-US" sz="2000" dirty="0" smtClean="0"/>
              <a:t> and </a:t>
            </a:r>
            <a:r>
              <a:rPr lang="en-US" sz="2000" i="1" dirty="0" smtClean="0"/>
              <a:t>Talk To</a:t>
            </a:r>
            <a:endParaRPr lang="en-US" sz="2000" dirty="0" smtClean="0"/>
          </a:p>
          <a:p>
            <a:pPr marL="493776" indent="-457200"/>
            <a:r>
              <a:rPr lang="en-US" sz="2000" dirty="0"/>
              <a:t>3: Use </a:t>
            </a:r>
            <a:r>
              <a:rPr lang="en-US" sz="2000" i="1" dirty="0"/>
              <a:t>Local Mass Media </a:t>
            </a:r>
            <a:r>
              <a:rPr lang="en-US" sz="2000" dirty="0"/>
              <a:t>and </a:t>
            </a:r>
            <a:r>
              <a:rPr lang="en-US" sz="2000" i="1" dirty="0"/>
              <a:t>Print</a:t>
            </a:r>
            <a:r>
              <a:rPr lang="en-US" sz="2000" dirty="0"/>
              <a:t> to gain points in Awareness and Interest among earlier adopters</a:t>
            </a:r>
          </a:p>
          <a:p>
            <a:pPr marL="493776" indent="-457200"/>
            <a:r>
              <a:rPr lang="en-US" sz="2000" dirty="0"/>
              <a:t>4: Use </a:t>
            </a:r>
            <a:r>
              <a:rPr lang="en-US" sz="2000" i="1" dirty="0"/>
              <a:t>Presentation </a:t>
            </a:r>
            <a:r>
              <a:rPr lang="en-US" sz="2000" dirty="0"/>
              <a:t>to gain points in Awareness and Interest </a:t>
            </a:r>
            <a:endParaRPr lang="en-US" sz="2000" dirty="0" smtClean="0"/>
          </a:p>
          <a:p>
            <a:pPr marL="493776" indent="-457200"/>
            <a:r>
              <a:rPr lang="en-US" sz="2000" dirty="0"/>
              <a:t>5: Use </a:t>
            </a:r>
            <a:r>
              <a:rPr lang="en-US" sz="2000" i="1" dirty="0"/>
              <a:t>Demonstration</a:t>
            </a:r>
            <a:r>
              <a:rPr lang="en-US" sz="2000" dirty="0"/>
              <a:t>, especially by an opinion leader, to gain points in Interest for other potential adopters</a:t>
            </a:r>
          </a:p>
          <a:p>
            <a:pPr marL="493776" indent="-457200"/>
            <a:r>
              <a:rPr lang="en-US" sz="2000" dirty="0"/>
              <a:t>6: Use </a:t>
            </a:r>
            <a:r>
              <a:rPr lang="en-US" sz="2000" i="1" dirty="0"/>
              <a:t>Site Visit</a:t>
            </a:r>
            <a:r>
              <a:rPr lang="en-US" sz="2000" dirty="0"/>
              <a:t> to gain points in Interest and move into Trial</a:t>
            </a:r>
          </a:p>
          <a:p>
            <a:pPr marL="493776" indent="-457200"/>
            <a:r>
              <a:rPr lang="en-US" sz="2000" dirty="0"/>
              <a:t>7: Use </a:t>
            </a:r>
            <a:r>
              <a:rPr lang="en-US" sz="2000" i="1" dirty="0"/>
              <a:t>Pilot Test </a:t>
            </a:r>
            <a:r>
              <a:rPr lang="en-US" sz="2000" dirty="0"/>
              <a:t>to gain additional points for those with some Interest or in Trial</a:t>
            </a:r>
          </a:p>
          <a:p>
            <a:pPr marL="493776" indent="-457200"/>
            <a:r>
              <a:rPr lang="en-US" sz="2000" dirty="0"/>
              <a:t>8: Target highly connected individuals to gain points in Interest among later adopters in their social networks</a:t>
            </a:r>
          </a:p>
          <a:p>
            <a:pPr marL="493776" indent="-457200"/>
            <a:r>
              <a:rPr lang="en-US" sz="2000" dirty="0" smtClean="0"/>
              <a:t>9: </a:t>
            </a:r>
            <a:r>
              <a:rPr lang="en-US" sz="2100" dirty="0"/>
              <a:t>Use </a:t>
            </a:r>
            <a:r>
              <a:rPr lang="en-US" sz="2100" i="1" dirty="0"/>
              <a:t>Training Workshop (Self)</a:t>
            </a:r>
            <a:r>
              <a:rPr lang="en-US" sz="2100" dirty="0"/>
              <a:t> and </a:t>
            </a:r>
            <a:r>
              <a:rPr lang="en-US" sz="2100" i="1" dirty="0"/>
              <a:t>Materials Workshop</a:t>
            </a:r>
            <a:r>
              <a:rPr lang="en-US" sz="2100" dirty="0"/>
              <a:t> to gain points in </a:t>
            </a:r>
            <a:r>
              <a:rPr lang="en-US" sz="2100" dirty="0" smtClean="0"/>
              <a:t>Trial</a:t>
            </a:r>
            <a:endParaRPr lang="en-US" sz="2100" dirty="0"/>
          </a:p>
        </p:txBody>
      </p:sp>
      <p:sp>
        <p:nvSpPr>
          <p:cNvPr id="4" name="Slide Number Placeholder 3"/>
          <p:cNvSpPr>
            <a:spLocks noGrp="1"/>
          </p:cNvSpPr>
          <p:nvPr>
            <p:ph type="sldNum" sz="quarter" idx="12"/>
          </p:nvPr>
        </p:nvSpPr>
        <p:spPr/>
        <p:txBody>
          <a:bodyPr>
            <a:normAutofit fontScale="85000" lnSpcReduction="20000"/>
          </a:bodyPr>
          <a:lstStyle/>
          <a:p>
            <a:fld id="{77CD79D9-F536-B549-B9E3-B382F39F2C8F}" type="slidenum">
              <a:rPr lang="en-US" smtClean="0"/>
              <a:pPr/>
              <a:t>32</a:t>
            </a:fld>
            <a:endParaRPr lang="en-US" dirty="0"/>
          </a:p>
        </p:txBody>
      </p:sp>
      <p:sp>
        <p:nvSpPr>
          <p:cNvPr id="8" name="Title 1"/>
          <p:cNvSpPr txBox="1">
            <a:spLocks/>
          </p:cNvSpPr>
          <p:nvPr/>
        </p:nvSpPr>
        <p:spPr>
          <a:xfrm>
            <a:off x="457200" y="76200"/>
            <a:ext cx="8077200" cy="1143000"/>
          </a:xfrm>
          <a:prstGeom prst="rect">
            <a:avLst/>
          </a:prstGeom>
        </p:spPr>
        <p:txBody>
          <a:bodyPr vert="horz" lIns="45720" rIns="45720" anchor="ctr">
            <a:normAutofit fontScale="97500"/>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dirty="0" smtClean="0"/>
              <a:t>Predicted Successful Strategies</a:t>
            </a:r>
            <a:endParaRPr lang="en-US" dirty="0"/>
          </a:p>
        </p:txBody>
      </p:sp>
    </p:spTree>
    <p:extLst>
      <p:ext uri="{BB962C8B-B14F-4D97-AF65-F5344CB8AC3E}">
        <p14:creationId xmlns:p14="http://schemas.microsoft.com/office/powerpoint/2010/main" val="27355433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7467600" cy="4525963"/>
          </a:xfrm>
        </p:spPr>
        <p:txBody>
          <a:bodyPr>
            <a:normAutofit/>
          </a:bodyPr>
          <a:lstStyle/>
          <a:p>
            <a:r>
              <a:rPr lang="en-US" dirty="0" smtClean="0"/>
              <a:t>For every turn </a:t>
            </a:r>
            <a:r>
              <a:rPr lang="en-US" sz="2400" dirty="0" smtClean="0"/>
              <a:t>(n=107,294)</a:t>
            </a:r>
            <a:r>
              <a:rPr lang="en-US" dirty="0" smtClean="0"/>
              <a:t>, calculate a score for each strategy; sum these for a Total Strategy score.</a:t>
            </a:r>
          </a:p>
          <a:p>
            <a:r>
              <a:rPr lang="en-US" dirty="0" smtClean="0"/>
              <a:t>For every game </a:t>
            </a:r>
            <a:r>
              <a:rPr lang="en-US" sz="2400" dirty="0"/>
              <a:t>(</a:t>
            </a:r>
            <a:r>
              <a:rPr lang="en-US" sz="2400" dirty="0" smtClean="0"/>
              <a:t>n=2,361)</a:t>
            </a:r>
            <a:r>
              <a:rPr lang="en-US" dirty="0" smtClean="0"/>
              <a:t>, sum these scores.</a:t>
            </a:r>
          </a:p>
          <a:p>
            <a:r>
              <a:rPr lang="en-US" dirty="0" smtClean="0"/>
              <a:t>Divide these sums by the number of turns taken in the game for a </a:t>
            </a:r>
            <a:r>
              <a:rPr lang="en-US" i="1" dirty="0" smtClean="0"/>
              <a:t>relative frequency score</a:t>
            </a:r>
            <a:r>
              <a:rPr lang="en-US" dirty="0" smtClean="0"/>
              <a:t>.</a:t>
            </a:r>
          </a:p>
        </p:txBody>
      </p:sp>
      <p:sp>
        <p:nvSpPr>
          <p:cNvPr id="4" name="Slide Number Placeholder 3"/>
          <p:cNvSpPr>
            <a:spLocks noGrp="1"/>
          </p:cNvSpPr>
          <p:nvPr>
            <p:ph type="sldNum" sz="quarter" idx="12"/>
          </p:nvPr>
        </p:nvSpPr>
        <p:spPr/>
        <p:txBody>
          <a:bodyPr>
            <a:normAutofit fontScale="85000" lnSpcReduction="20000"/>
          </a:bodyPr>
          <a:lstStyle/>
          <a:p>
            <a:fld id="{77CD79D9-F536-B549-B9E3-B382F39F2C8F}" type="slidenum">
              <a:rPr lang="en-US" smtClean="0"/>
              <a:pPr/>
              <a:t>33</a:t>
            </a:fld>
            <a:endParaRPr lang="en-US" dirty="0"/>
          </a:p>
        </p:txBody>
      </p:sp>
      <p:sp>
        <p:nvSpPr>
          <p:cNvPr id="7" name="Title 1"/>
          <p:cNvSpPr>
            <a:spLocks noGrp="1"/>
          </p:cNvSpPr>
          <p:nvPr>
            <p:ph type="title"/>
          </p:nvPr>
        </p:nvSpPr>
        <p:spPr>
          <a:xfrm>
            <a:off x="457200" y="1371600"/>
            <a:ext cx="7467600" cy="762000"/>
          </a:xfrm>
        </p:spPr>
        <p:txBody>
          <a:bodyPr>
            <a:normAutofit/>
          </a:bodyPr>
          <a:lstStyle/>
          <a:p>
            <a:r>
              <a:rPr lang="en-US" sz="2800" b="1" dirty="0" smtClean="0">
                <a:solidFill>
                  <a:schemeClr val="accent2"/>
                </a:solidFill>
                <a:latin typeface="+mn-lt"/>
              </a:rPr>
              <a:t>Calculating Strategy Scores</a:t>
            </a:r>
            <a:endParaRPr lang="en-US" sz="2800" b="1" dirty="0">
              <a:solidFill>
                <a:schemeClr val="accent2"/>
              </a:solidFill>
              <a:latin typeface="+mn-lt"/>
            </a:endParaRPr>
          </a:p>
        </p:txBody>
      </p:sp>
      <p:sp>
        <p:nvSpPr>
          <p:cNvPr id="8" name="Title 1"/>
          <p:cNvSpPr txBox="1">
            <a:spLocks/>
          </p:cNvSpPr>
          <p:nvPr/>
        </p:nvSpPr>
        <p:spPr>
          <a:xfrm>
            <a:off x="457200" y="76200"/>
            <a:ext cx="8077200" cy="1143000"/>
          </a:xfrm>
          <a:prstGeom prst="rect">
            <a:avLst/>
          </a:prstGeom>
        </p:spPr>
        <p:txBody>
          <a:bodyPr vert="horz" lIns="45720" rIns="45720" anchor="ctr">
            <a:normAutofit fontScale="97500"/>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dirty="0" smtClean="0"/>
              <a:t>Strategy Scores</a:t>
            </a:r>
            <a:endParaRPr lang="en-US" dirty="0"/>
          </a:p>
        </p:txBody>
      </p:sp>
    </p:spTree>
    <p:extLst>
      <p:ext uri="{BB962C8B-B14F-4D97-AF65-F5344CB8AC3E}">
        <p14:creationId xmlns:p14="http://schemas.microsoft.com/office/powerpoint/2010/main" val="14198751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fld id="{77CD79D9-F536-B549-B9E3-B382F39F2C8F}" type="slidenum">
              <a:rPr lang="en-US" smtClean="0"/>
              <a:pPr/>
              <a:t>34</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894887199"/>
              </p:ext>
            </p:extLst>
          </p:nvPr>
        </p:nvGraphicFramePr>
        <p:xfrm>
          <a:off x="609600" y="1600200"/>
          <a:ext cx="6858000" cy="4916516"/>
        </p:xfrm>
        <a:graphic>
          <a:graphicData uri="http://schemas.openxmlformats.org/drawingml/2006/table">
            <a:tbl>
              <a:tblPr>
                <a:tableStyleId>{5C22544A-7EE6-4342-B048-85BDC9FD1C3A}</a:tableStyleId>
              </a:tblPr>
              <a:tblGrid>
                <a:gridCol w="812647"/>
                <a:gridCol w="645949"/>
                <a:gridCol w="461021"/>
                <a:gridCol w="500089"/>
                <a:gridCol w="583438"/>
                <a:gridCol w="500089"/>
                <a:gridCol w="583438"/>
                <a:gridCol w="698042"/>
                <a:gridCol w="500089"/>
                <a:gridCol w="500089"/>
                <a:gridCol w="500089"/>
                <a:gridCol w="573020"/>
              </a:tblGrid>
              <a:tr h="164154">
                <a:tc gridSpan="12">
                  <a:txBody>
                    <a:bodyPr/>
                    <a:lstStyle/>
                    <a:p>
                      <a:pPr algn="ctr" fontAlgn="ctr"/>
                      <a:r>
                        <a:rPr lang="en-US" sz="700" u="none" strike="noStrike" dirty="0">
                          <a:effectLst/>
                        </a:rPr>
                        <a:t>Correlations</a:t>
                      </a:r>
                      <a:endParaRPr lang="en-US" sz="700" b="1" i="0" u="none" strike="noStrike" dirty="0">
                        <a:solidFill>
                          <a:srgbClr val="000000"/>
                        </a:solidFill>
                        <a:effectLst/>
                        <a:latin typeface="Arial Bold"/>
                      </a:endParaRPr>
                    </a:p>
                  </a:txBody>
                  <a:tcPr marL="7817" marR="7817" marT="7817"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40983">
                <a:tc gridSpan="2">
                  <a:txBody>
                    <a:bodyPr/>
                    <a:lstStyle/>
                    <a:p>
                      <a:pPr algn="ctr" fontAlgn="ctr"/>
                      <a:r>
                        <a:rPr lang="en-US" sz="800" u="none" strike="noStrike">
                          <a:effectLst/>
                        </a:rPr>
                        <a:t> </a:t>
                      </a:r>
                      <a:endParaRPr lang="en-US" sz="800" b="0" i="0" u="none" strike="noStrike">
                        <a:solidFill>
                          <a:srgbClr val="000000"/>
                        </a:solidFill>
                        <a:effectLst/>
                        <a:latin typeface="Arial"/>
                      </a:endParaRPr>
                    </a:p>
                  </a:txBody>
                  <a:tcPr marL="7817" marR="7817" marT="7817" marB="0" anchor="ctr"/>
                </a:tc>
                <a:tc hMerge="1">
                  <a:txBody>
                    <a:bodyPr/>
                    <a:lstStyle/>
                    <a:p>
                      <a:endParaRPr lang="en-US"/>
                    </a:p>
                  </a:txBody>
                  <a:tcPr/>
                </a:tc>
                <a:tc>
                  <a:txBody>
                    <a:bodyPr/>
                    <a:lstStyle/>
                    <a:p>
                      <a:pPr algn="ctr" fontAlgn="b"/>
                      <a:r>
                        <a:rPr lang="en-US" sz="700" u="none" strike="noStrike">
                          <a:effectLst/>
                        </a:rPr>
                        <a:t>Adoption Points</a:t>
                      </a:r>
                      <a:endParaRPr lang="en-US" sz="700" b="0" i="0" u="none" strike="noStrike">
                        <a:solidFill>
                          <a:srgbClr val="000000"/>
                        </a:solidFill>
                        <a:effectLst/>
                        <a:latin typeface="Arial"/>
                      </a:endParaRPr>
                    </a:p>
                  </a:txBody>
                  <a:tcPr marL="7817" marR="7817" marT="7817" marB="0" anchor="b"/>
                </a:tc>
                <a:tc>
                  <a:txBody>
                    <a:bodyPr/>
                    <a:lstStyle/>
                    <a:p>
                      <a:pPr algn="ctr" fontAlgn="b"/>
                      <a:r>
                        <a:rPr lang="en-US" sz="700" u="none" strike="noStrike">
                          <a:effectLst/>
                        </a:rPr>
                        <a:t>1 Target early adopters</a:t>
                      </a:r>
                      <a:endParaRPr lang="en-US" sz="700" b="0" i="0" u="none" strike="noStrike">
                        <a:solidFill>
                          <a:srgbClr val="000000"/>
                        </a:solidFill>
                        <a:effectLst/>
                        <a:latin typeface="Arial"/>
                      </a:endParaRPr>
                    </a:p>
                  </a:txBody>
                  <a:tcPr marL="7817" marR="7817" marT="7817" marB="0" anchor="b"/>
                </a:tc>
                <a:tc>
                  <a:txBody>
                    <a:bodyPr/>
                    <a:lstStyle/>
                    <a:p>
                      <a:pPr algn="ctr" fontAlgn="b"/>
                      <a:r>
                        <a:rPr lang="en-US" sz="700" u="none" strike="noStrike">
                          <a:effectLst/>
                        </a:rPr>
                        <a:t>2 Establish rapport</a:t>
                      </a:r>
                      <a:endParaRPr lang="en-US" sz="700" b="0" i="0" u="none" strike="noStrike">
                        <a:solidFill>
                          <a:srgbClr val="000000"/>
                        </a:solidFill>
                        <a:effectLst/>
                        <a:latin typeface="Arial"/>
                      </a:endParaRPr>
                    </a:p>
                  </a:txBody>
                  <a:tcPr marL="7817" marR="7817" marT="7817" marB="0" anchor="b"/>
                </a:tc>
                <a:tc>
                  <a:txBody>
                    <a:bodyPr/>
                    <a:lstStyle/>
                    <a:p>
                      <a:pPr algn="ctr" fontAlgn="b"/>
                      <a:r>
                        <a:rPr lang="en-US" sz="700" u="none" strike="noStrike">
                          <a:effectLst/>
                        </a:rPr>
                        <a:t>3 Use mass media</a:t>
                      </a:r>
                      <a:endParaRPr lang="en-US" sz="700" b="0" i="0" u="none" strike="noStrike">
                        <a:solidFill>
                          <a:srgbClr val="000000"/>
                        </a:solidFill>
                        <a:effectLst/>
                        <a:latin typeface="Arial"/>
                      </a:endParaRPr>
                    </a:p>
                  </a:txBody>
                  <a:tcPr marL="7817" marR="7817" marT="7817" marB="0" anchor="b"/>
                </a:tc>
                <a:tc>
                  <a:txBody>
                    <a:bodyPr/>
                    <a:lstStyle/>
                    <a:p>
                      <a:pPr algn="ctr" fontAlgn="b"/>
                      <a:r>
                        <a:rPr lang="en-US" sz="700" u="none" strike="noStrike">
                          <a:effectLst/>
                        </a:rPr>
                        <a:t>4 Use presentation</a:t>
                      </a:r>
                      <a:endParaRPr lang="en-US" sz="700" b="0" i="0" u="none" strike="noStrike">
                        <a:solidFill>
                          <a:srgbClr val="000000"/>
                        </a:solidFill>
                        <a:effectLst/>
                        <a:latin typeface="Arial"/>
                      </a:endParaRPr>
                    </a:p>
                  </a:txBody>
                  <a:tcPr marL="7817" marR="7817" marT="7817" marB="0" anchor="b"/>
                </a:tc>
                <a:tc>
                  <a:txBody>
                    <a:bodyPr/>
                    <a:lstStyle/>
                    <a:p>
                      <a:pPr algn="ctr" fontAlgn="b"/>
                      <a:r>
                        <a:rPr lang="en-US" sz="700" u="none" strike="noStrike">
                          <a:effectLst/>
                        </a:rPr>
                        <a:t>5 Use demonstration by opinion leader</a:t>
                      </a:r>
                      <a:endParaRPr lang="en-US" sz="700" b="0" i="0" u="none" strike="noStrike">
                        <a:solidFill>
                          <a:srgbClr val="000000"/>
                        </a:solidFill>
                        <a:effectLst/>
                        <a:latin typeface="Arial"/>
                      </a:endParaRPr>
                    </a:p>
                  </a:txBody>
                  <a:tcPr marL="7817" marR="7817" marT="7817" marB="0" anchor="b"/>
                </a:tc>
                <a:tc>
                  <a:txBody>
                    <a:bodyPr/>
                    <a:lstStyle/>
                    <a:p>
                      <a:pPr algn="ctr" fontAlgn="b"/>
                      <a:r>
                        <a:rPr lang="en-US" sz="700" u="none" strike="noStrike">
                          <a:effectLst/>
                        </a:rPr>
                        <a:t>6 Use site visit</a:t>
                      </a:r>
                      <a:endParaRPr lang="en-US" sz="700" b="0" i="0" u="none" strike="noStrike">
                        <a:solidFill>
                          <a:srgbClr val="000000"/>
                        </a:solidFill>
                        <a:effectLst/>
                        <a:latin typeface="Arial"/>
                      </a:endParaRPr>
                    </a:p>
                  </a:txBody>
                  <a:tcPr marL="7817" marR="7817" marT="7817" marB="0" anchor="b"/>
                </a:tc>
                <a:tc>
                  <a:txBody>
                    <a:bodyPr/>
                    <a:lstStyle/>
                    <a:p>
                      <a:pPr algn="ctr" fontAlgn="b"/>
                      <a:r>
                        <a:rPr lang="en-US" sz="700" u="none" strike="noStrike">
                          <a:effectLst/>
                        </a:rPr>
                        <a:t>7 Use pilot test</a:t>
                      </a:r>
                      <a:endParaRPr lang="en-US" sz="700" b="0" i="0" u="none" strike="noStrike">
                        <a:solidFill>
                          <a:srgbClr val="000000"/>
                        </a:solidFill>
                        <a:effectLst/>
                        <a:latin typeface="Arial"/>
                      </a:endParaRPr>
                    </a:p>
                  </a:txBody>
                  <a:tcPr marL="7817" marR="7817" marT="7817" marB="0" anchor="b"/>
                </a:tc>
                <a:tc>
                  <a:txBody>
                    <a:bodyPr/>
                    <a:lstStyle/>
                    <a:p>
                      <a:pPr algn="ctr" fontAlgn="b"/>
                      <a:r>
                        <a:rPr lang="en-US" sz="700" u="none" strike="noStrike">
                          <a:effectLst/>
                        </a:rPr>
                        <a:t>8 Target highly connected</a:t>
                      </a:r>
                      <a:endParaRPr lang="en-US" sz="700" b="0" i="0" u="none" strike="noStrike">
                        <a:solidFill>
                          <a:srgbClr val="000000"/>
                        </a:solidFill>
                        <a:effectLst/>
                        <a:latin typeface="Arial"/>
                      </a:endParaRPr>
                    </a:p>
                  </a:txBody>
                  <a:tcPr marL="7817" marR="7817" marT="7817" marB="0" anchor="b"/>
                </a:tc>
                <a:tc>
                  <a:txBody>
                    <a:bodyPr/>
                    <a:lstStyle/>
                    <a:p>
                      <a:pPr algn="ctr" fontAlgn="b"/>
                      <a:r>
                        <a:rPr lang="en-US" sz="700" u="none" strike="noStrike">
                          <a:effectLst/>
                        </a:rPr>
                        <a:t>9 Use workshops</a:t>
                      </a:r>
                      <a:endParaRPr lang="en-US" sz="700" b="0" i="0" u="none" strike="noStrike">
                        <a:solidFill>
                          <a:srgbClr val="000000"/>
                        </a:solidFill>
                        <a:effectLst/>
                        <a:latin typeface="Arial"/>
                      </a:endParaRPr>
                    </a:p>
                  </a:txBody>
                  <a:tcPr marL="7817" marR="7817" marT="7817" marB="0" anchor="b"/>
                </a:tc>
              </a:tr>
              <a:tr h="250139">
                <a:tc rowSpan="2">
                  <a:txBody>
                    <a:bodyPr/>
                    <a:lstStyle/>
                    <a:p>
                      <a:pPr algn="l" fontAlgn="t"/>
                      <a:r>
                        <a:rPr lang="en-US" sz="700" u="none" strike="noStrike">
                          <a:effectLst/>
                        </a:rPr>
                        <a:t>Adoption Points</a:t>
                      </a:r>
                      <a:endParaRPr lang="en-US" sz="700" b="0" i="0" u="none" strike="noStrike">
                        <a:solidFill>
                          <a:srgbClr val="000000"/>
                        </a:solidFill>
                        <a:effectLst/>
                        <a:latin typeface="Arial"/>
                      </a:endParaRPr>
                    </a:p>
                  </a:txBody>
                  <a:tcPr marL="7817" marR="7817" marT="7817" marB="0"/>
                </a:tc>
                <a:tc>
                  <a:txBody>
                    <a:bodyPr/>
                    <a:lstStyle/>
                    <a:p>
                      <a:pPr algn="l" fontAlgn="t"/>
                      <a:r>
                        <a:rPr lang="en-US" sz="700" u="none" strike="noStrike">
                          <a:effectLst/>
                        </a:rPr>
                        <a:t>Pearson Correlation</a:t>
                      </a:r>
                      <a:endParaRPr lang="en-US" sz="700" b="0" i="0" u="none" strike="noStrike">
                        <a:solidFill>
                          <a:srgbClr val="000000"/>
                        </a:solidFill>
                        <a:effectLst/>
                        <a:latin typeface="Arial"/>
                      </a:endParaRPr>
                    </a:p>
                  </a:txBody>
                  <a:tcPr marL="7817" marR="7817" marT="7817" marB="0"/>
                </a:tc>
                <a:tc>
                  <a:txBody>
                    <a:bodyPr/>
                    <a:lstStyle/>
                    <a:p>
                      <a:pPr algn="r" fontAlgn="t"/>
                      <a:r>
                        <a:rPr lang="en-US" sz="1000" u="none" strike="noStrike" dirty="0">
                          <a:effectLst/>
                        </a:rPr>
                        <a:t>1</a:t>
                      </a:r>
                      <a:endParaRPr lang="en-US" sz="1000" b="0" i="0" u="none" strike="noStrike" dirty="0">
                        <a:solidFill>
                          <a:srgbClr val="000000"/>
                        </a:solidFill>
                        <a:effectLst/>
                        <a:latin typeface="Arial"/>
                      </a:endParaRPr>
                    </a:p>
                  </a:txBody>
                  <a:tcPr marL="7817" marR="7817" marT="7817" marB="0"/>
                </a:tc>
                <a:tc>
                  <a:txBody>
                    <a:bodyPr/>
                    <a:lstStyle/>
                    <a:p>
                      <a:pPr algn="r" fontAlgn="t"/>
                      <a:r>
                        <a:rPr lang="en-US" sz="1000" u="none" strike="noStrike" dirty="0">
                          <a:effectLst/>
                        </a:rPr>
                        <a:t>.288</a:t>
                      </a:r>
                      <a:endParaRPr lang="en-US" sz="1000" b="0" i="0" u="none" strike="noStrike" dirty="0">
                        <a:solidFill>
                          <a:srgbClr val="000000"/>
                        </a:solidFill>
                        <a:effectLst/>
                        <a:latin typeface="Arial"/>
                      </a:endParaRPr>
                    </a:p>
                  </a:txBody>
                  <a:tcPr marL="7817" marR="7817" marT="7817" marB="0"/>
                </a:tc>
                <a:tc>
                  <a:txBody>
                    <a:bodyPr/>
                    <a:lstStyle/>
                    <a:p>
                      <a:pPr algn="r" fontAlgn="t"/>
                      <a:r>
                        <a:rPr lang="en-US" sz="1000" u="none" strike="noStrike" dirty="0">
                          <a:effectLst/>
                        </a:rPr>
                        <a:t>.020</a:t>
                      </a:r>
                      <a:endParaRPr lang="en-US" sz="1000" b="0" i="0" u="none" strike="noStrike" dirty="0">
                        <a:solidFill>
                          <a:srgbClr val="000000"/>
                        </a:solidFill>
                        <a:effectLst/>
                        <a:latin typeface="Arial"/>
                      </a:endParaRPr>
                    </a:p>
                  </a:txBody>
                  <a:tcPr marL="7817" marR="7817" marT="7817" marB="0">
                    <a:solidFill>
                      <a:schemeClr val="accent2">
                        <a:lumMod val="20000"/>
                        <a:lumOff val="80000"/>
                      </a:schemeClr>
                    </a:solidFill>
                  </a:tcPr>
                </a:tc>
                <a:tc>
                  <a:txBody>
                    <a:bodyPr/>
                    <a:lstStyle/>
                    <a:p>
                      <a:pPr algn="r" fontAlgn="t"/>
                      <a:r>
                        <a:rPr lang="en-US" sz="1000" u="none" strike="noStrike" dirty="0">
                          <a:effectLst/>
                        </a:rPr>
                        <a:t>.433</a:t>
                      </a:r>
                      <a:endParaRPr lang="en-US" sz="1000" b="0" i="0" u="none" strike="noStrike" dirty="0">
                        <a:solidFill>
                          <a:srgbClr val="000000"/>
                        </a:solidFill>
                        <a:effectLst/>
                        <a:latin typeface="Arial"/>
                      </a:endParaRPr>
                    </a:p>
                  </a:txBody>
                  <a:tcPr marL="7817" marR="7817" marT="7817" marB="0"/>
                </a:tc>
                <a:tc>
                  <a:txBody>
                    <a:bodyPr/>
                    <a:lstStyle/>
                    <a:p>
                      <a:pPr algn="r" fontAlgn="t"/>
                      <a:r>
                        <a:rPr lang="en-US" sz="1000" u="none" strike="noStrike" dirty="0">
                          <a:effectLst/>
                        </a:rPr>
                        <a:t>-.006</a:t>
                      </a:r>
                      <a:endParaRPr lang="en-US" sz="1000" b="0" i="0" u="none" strike="noStrike" dirty="0">
                        <a:solidFill>
                          <a:srgbClr val="000000"/>
                        </a:solidFill>
                        <a:effectLst/>
                        <a:latin typeface="Arial"/>
                      </a:endParaRPr>
                    </a:p>
                  </a:txBody>
                  <a:tcPr marL="7817" marR="7817" marT="7817" marB="0">
                    <a:solidFill>
                      <a:schemeClr val="accent2">
                        <a:lumMod val="20000"/>
                        <a:lumOff val="80000"/>
                      </a:schemeClr>
                    </a:solidFill>
                  </a:tcPr>
                </a:tc>
                <a:tc>
                  <a:txBody>
                    <a:bodyPr/>
                    <a:lstStyle/>
                    <a:p>
                      <a:pPr algn="r" fontAlgn="t"/>
                      <a:r>
                        <a:rPr lang="en-US" sz="1000" u="none" strike="noStrike" dirty="0">
                          <a:effectLst/>
                        </a:rPr>
                        <a:t>.149</a:t>
                      </a:r>
                      <a:endParaRPr lang="en-US" sz="1000" b="0" i="0" u="none" strike="noStrike" dirty="0">
                        <a:solidFill>
                          <a:srgbClr val="000000"/>
                        </a:solidFill>
                        <a:effectLst/>
                        <a:latin typeface="Arial"/>
                      </a:endParaRPr>
                    </a:p>
                  </a:txBody>
                  <a:tcPr marL="7817" marR="7817" marT="7817" marB="0"/>
                </a:tc>
                <a:tc>
                  <a:txBody>
                    <a:bodyPr/>
                    <a:lstStyle/>
                    <a:p>
                      <a:pPr algn="r" fontAlgn="t"/>
                      <a:r>
                        <a:rPr lang="en-US" sz="1000" u="none" strike="noStrike">
                          <a:effectLst/>
                        </a:rPr>
                        <a:t>.323</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-.441</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-.231</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.469</a:t>
                      </a:r>
                      <a:endParaRPr lang="en-US" sz="1000" b="0" i="0" u="none" strike="noStrike">
                        <a:solidFill>
                          <a:srgbClr val="000000"/>
                        </a:solidFill>
                        <a:effectLst/>
                        <a:latin typeface="Arial"/>
                      </a:endParaRPr>
                    </a:p>
                  </a:txBody>
                  <a:tcPr marL="7817" marR="7817" marT="7817" marB="0"/>
                </a:tc>
              </a:tr>
              <a:tr h="156337">
                <a:tc vMerge="1">
                  <a:txBody>
                    <a:bodyPr/>
                    <a:lstStyle/>
                    <a:p>
                      <a:endParaRPr lang="en-US"/>
                    </a:p>
                  </a:txBody>
                  <a:tcPr/>
                </a:tc>
                <a:tc>
                  <a:txBody>
                    <a:bodyPr/>
                    <a:lstStyle/>
                    <a:p>
                      <a:pPr algn="l" fontAlgn="t"/>
                      <a:r>
                        <a:rPr lang="en-US" sz="700" u="none" strike="noStrike">
                          <a:effectLst/>
                        </a:rPr>
                        <a:t>Sig. (2-tailed)</a:t>
                      </a:r>
                      <a:endParaRPr lang="en-US" sz="700" b="0" i="0" u="none" strike="noStrike">
                        <a:solidFill>
                          <a:srgbClr val="000000"/>
                        </a:solidFill>
                        <a:effectLst/>
                        <a:latin typeface="Arial"/>
                      </a:endParaRPr>
                    </a:p>
                  </a:txBody>
                  <a:tcPr marL="7817" marR="7817" marT="7817" marB="0"/>
                </a:tc>
                <a:tc>
                  <a:txBody>
                    <a:bodyPr/>
                    <a:lstStyle/>
                    <a:p>
                      <a:pPr algn="ctr" fontAlgn="ctr"/>
                      <a:r>
                        <a:rPr lang="en-US" sz="1000" u="none" strike="noStrike">
                          <a:effectLst/>
                        </a:rPr>
                        <a:t> </a:t>
                      </a:r>
                      <a:endParaRPr lang="en-US" sz="1000" b="0" i="0" u="none" strike="noStrike">
                        <a:solidFill>
                          <a:srgbClr val="000000"/>
                        </a:solidFill>
                        <a:effectLst/>
                        <a:latin typeface="Arial"/>
                      </a:endParaRPr>
                    </a:p>
                  </a:txBody>
                  <a:tcPr marL="7817" marR="7817" marT="7817" marB="0" anchor="ctr"/>
                </a:tc>
                <a:tc>
                  <a:txBody>
                    <a:bodyPr/>
                    <a:lstStyle/>
                    <a:p>
                      <a:pPr algn="r" fontAlgn="t"/>
                      <a:r>
                        <a:rPr lang="en-US" sz="1000" u="none" strike="noStrike">
                          <a:effectLst/>
                        </a:rPr>
                        <a:t>.000</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dirty="0">
                          <a:effectLst/>
                        </a:rPr>
                        <a:t>.335</a:t>
                      </a:r>
                      <a:endParaRPr lang="en-US" sz="1000" b="0" i="0" u="none" strike="noStrike" dirty="0">
                        <a:solidFill>
                          <a:srgbClr val="000000"/>
                        </a:solidFill>
                        <a:effectLst/>
                        <a:latin typeface="Arial"/>
                      </a:endParaRPr>
                    </a:p>
                  </a:txBody>
                  <a:tcPr marL="7817" marR="7817" marT="7817" marB="0">
                    <a:solidFill>
                      <a:schemeClr val="accent2">
                        <a:lumMod val="20000"/>
                        <a:lumOff val="80000"/>
                      </a:schemeClr>
                    </a:solidFill>
                  </a:tcPr>
                </a:tc>
                <a:tc>
                  <a:txBody>
                    <a:bodyPr/>
                    <a:lstStyle/>
                    <a:p>
                      <a:pPr algn="r" fontAlgn="t"/>
                      <a:r>
                        <a:rPr lang="en-US" sz="1000" u="none" strike="noStrike">
                          <a:effectLst/>
                        </a:rPr>
                        <a:t>.000</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dirty="0">
                          <a:effectLst/>
                        </a:rPr>
                        <a:t>.776</a:t>
                      </a:r>
                      <a:endParaRPr lang="en-US" sz="1000" b="0" i="0" u="none" strike="noStrike" dirty="0">
                        <a:solidFill>
                          <a:srgbClr val="000000"/>
                        </a:solidFill>
                        <a:effectLst/>
                        <a:latin typeface="Arial"/>
                      </a:endParaRPr>
                    </a:p>
                  </a:txBody>
                  <a:tcPr marL="7817" marR="7817" marT="7817" marB="0">
                    <a:solidFill>
                      <a:schemeClr val="accent2">
                        <a:lumMod val="20000"/>
                        <a:lumOff val="80000"/>
                      </a:schemeClr>
                    </a:solidFill>
                  </a:tcPr>
                </a:tc>
                <a:tc>
                  <a:txBody>
                    <a:bodyPr/>
                    <a:lstStyle/>
                    <a:p>
                      <a:pPr algn="r" fontAlgn="t"/>
                      <a:r>
                        <a:rPr lang="en-US" sz="1000" u="none" strike="noStrike" dirty="0">
                          <a:effectLst/>
                        </a:rPr>
                        <a:t>.000</a:t>
                      </a:r>
                      <a:endParaRPr lang="en-US" sz="1000" b="0" i="0" u="none" strike="noStrike" dirty="0">
                        <a:solidFill>
                          <a:srgbClr val="000000"/>
                        </a:solidFill>
                        <a:effectLst/>
                        <a:latin typeface="Arial"/>
                      </a:endParaRPr>
                    </a:p>
                  </a:txBody>
                  <a:tcPr marL="7817" marR="7817" marT="7817" marB="0"/>
                </a:tc>
                <a:tc>
                  <a:txBody>
                    <a:bodyPr/>
                    <a:lstStyle/>
                    <a:p>
                      <a:pPr algn="r" fontAlgn="t"/>
                      <a:r>
                        <a:rPr lang="en-US" sz="1000" u="none" strike="noStrike">
                          <a:effectLst/>
                        </a:rPr>
                        <a:t>.000</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.000</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.000</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.000</a:t>
                      </a:r>
                      <a:endParaRPr lang="en-US" sz="1000" b="0" i="0" u="none" strike="noStrike">
                        <a:solidFill>
                          <a:srgbClr val="000000"/>
                        </a:solidFill>
                        <a:effectLst/>
                        <a:latin typeface="Arial"/>
                      </a:endParaRPr>
                    </a:p>
                  </a:txBody>
                  <a:tcPr marL="7817" marR="7817" marT="7817" marB="0"/>
                </a:tc>
              </a:tr>
              <a:tr h="250139">
                <a:tc rowSpan="2">
                  <a:txBody>
                    <a:bodyPr/>
                    <a:lstStyle/>
                    <a:p>
                      <a:pPr algn="l" fontAlgn="t"/>
                      <a:r>
                        <a:rPr lang="en-US" sz="700" u="none" strike="noStrike" dirty="0">
                          <a:effectLst/>
                        </a:rPr>
                        <a:t>1 Target early adopters</a:t>
                      </a:r>
                      <a:endParaRPr lang="en-US" sz="700" b="0" i="0" u="none" strike="noStrike" dirty="0">
                        <a:solidFill>
                          <a:srgbClr val="000000"/>
                        </a:solidFill>
                        <a:effectLst/>
                        <a:latin typeface="Arial"/>
                      </a:endParaRPr>
                    </a:p>
                  </a:txBody>
                  <a:tcPr marL="7817" marR="7817" marT="7817" marB="0"/>
                </a:tc>
                <a:tc>
                  <a:txBody>
                    <a:bodyPr/>
                    <a:lstStyle/>
                    <a:p>
                      <a:pPr algn="l" fontAlgn="t"/>
                      <a:r>
                        <a:rPr lang="en-US" sz="700" u="none" strike="noStrike">
                          <a:effectLst/>
                        </a:rPr>
                        <a:t>Pearson Correlation</a:t>
                      </a:r>
                      <a:endParaRPr lang="en-US" sz="700" b="0" i="0" u="none" strike="noStrike">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r>
                        <a:rPr lang="en-US" sz="1000" u="none" strike="noStrike">
                          <a:effectLst/>
                        </a:rPr>
                        <a:t>1</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-.026</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.116</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-.026</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.099</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.131</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dirty="0">
                          <a:effectLst/>
                        </a:rPr>
                        <a:t>-.067</a:t>
                      </a:r>
                      <a:endParaRPr lang="en-US" sz="1000" b="0" i="0" u="none" strike="noStrike" dirty="0">
                        <a:solidFill>
                          <a:srgbClr val="000000"/>
                        </a:solidFill>
                        <a:effectLst/>
                        <a:latin typeface="Arial"/>
                      </a:endParaRPr>
                    </a:p>
                  </a:txBody>
                  <a:tcPr marL="7817" marR="7817" marT="7817" marB="0"/>
                </a:tc>
                <a:tc>
                  <a:txBody>
                    <a:bodyPr/>
                    <a:lstStyle/>
                    <a:p>
                      <a:pPr algn="r" fontAlgn="t"/>
                      <a:r>
                        <a:rPr lang="en-US" sz="1000" u="none" strike="noStrike">
                          <a:effectLst/>
                        </a:rPr>
                        <a:t>-.101</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.285</a:t>
                      </a:r>
                      <a:endParaRPr lang="en-US" sz="1000" b="0" i="0" u="none" strike="noStrike">
                        <a:solidFill>
                          <a:srgbClr val="000000"/>
                        </a:solidFill>
                        <a:effectLst/>
                        <a:latin typeface="Arial"/>
                      </a:endParaRPr>
                    </a:p>
                  </a:txBody>
                  <a:tcPr marL="7817" marR="7817" marT="7817" marB="0"/>
                </a:tc>
              </a:tr>
              <a:tr h="156337">
                <a:tc vMerge="1">
                  <a:txBody>
                    <a:bodyPr/>
                    <a:lstStyle/>
                    <a:p>
                      <a:endParaRPr lang="en-US"/>
                    </a:p>
                  </a:txBody>
                  <a:tcPr/>
                </a:tc>
                <a:tc>
                  <a:txBody>
                    <a:bodyPr/>
                    <a:lstStyle/>
                    <a:p>
                      <a:pPr algn="l" fontAlgn="t"/>
                      <a:r>
                        <a:rPr lang="en-US" sz="700" u="none" strike="noStrike">
                          <a:effectLst/>
                        </a:rPr>
                        <a:t>Sig. (2-tailed)</a:t>
                      </a:r>
                      <a:endParaRPr lang="en-US" sz="700" b="0" i="0" u="none" strike="noStrike">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ctr" fontAlgn="ctr"/>
                      <a:endParaRPr lang="en-US" sz="1000" b="0" i="0" u="none" strike="noStrike" dirty="0">
                        <a:solidFill>
                          <a:srgbClr val="000000"/>
                        </a:solidFill>
                        <a:effectLst/>
                        <a:latin typeface="Arial"/>
                      </a:endParaRPr>
                    </a:p>
                  </a:txBody>
                  <a:tcPr marL="7817" marR="7817" marT="7817" marB="0" anchor="ctr"/>
                </a:tc>
                <a:tc>
                  <a:txBody>
                    <a:bodyPr/>
                    <a:lstStyle/>
                    <a:p>
                      <a:pPr algn="r" fontAlgn="t"/>
                      <a:r>
                        <a:rPr lang="en-US" sz="1000" u="none" strike="noStrike">
                          <a:effectLst/>
                        </a:rPr>
                        <a:t>.206</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.000</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.206</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.000</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.000</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.001</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dirty="0">
                          <a:effectLst/>
                        </a:rPr>
                        <a:t>.000</a:t>
                      </a:r>
                      <a:endParaRPr lang="en-US" sz="1000" b="0" i="0" u="none" strike="noStrike" dirty="0">
                        <a:solidFill>
                          <a:srgbClr val="000000"/>
                        </a:solidFill>
                        <a:effectLst/>
                        <a:latin typeface="Arial"/>
                      </a:endParaRPr>
                    </a:p>
                  </a:txBody>
                  <a:tcPr marL="7817" marR="7817" marT="7817" marB="0"/>
                </a:tc>
                <a:tc>
                  <a:txBody>
                    <a:bodyPr/>
                    <a:lstStyle/>
                    <a:p>
                      <a:pPr algn="r" fontAlgn="t"/>
                      <a:r>
                        <a:rPr lang="en-US" sz="1000" u="none" strike="noStrike">
                          <a:effectLst/>
                        </a:rPr>
                        <a:t>.000</a:t>
                      </a:r>
                      <a:endParaRPr lang="en-US" sz="1000" b="0" i="0" u="none" strike="noStrike">
                        <a:solidFill>
                          <a:srgbClr val="000000"/>
                        </a:solidFill>
                        <a:effectLst/>
                        <a:latin typeface="Arial"/>
                      </a:endParaRPr>
                    </a:p>
                  </a:txBody>
                  <a:tcPr marL="7817" marR="7817" marT="7817" marB="0"/>
                </a:tc>
              </a:tr>
              <a:tr h="250139">
                <a:tc rowSpan="2">
                  <a:txBody>
                    <a:bodyPr/>
                    <a:lstStyle/>
                    <a:p>
                      <a:pPr algn="l" fontAlgn="t"/>
                      <a:r>
                        <a:rPr lang="en-US" sz="700" u="none" strike="noStrike" dirty="0">
                          <a:effectLst/>
                        </a:rPr>
                        <a:t>2 Establish rapport</a:t>
                      </a:r>
                      <a:endParaRPr lang="en-US" sz="700" b="0" i="0" u="none" strike="noStrike" dirty="0">
                        <a:solidFill>
                          <a:srgbClr val="000000"/>
                        </a:solidFill>
                        <a:effectLst/>
                        <a:latin typeface="Arial"/>
                      </a:endParaRPr>
                    </a:p>
                  </a:txBody>
                  <a:tcPr marL="7817" marR="7817" marT="7817" marB="0"/>
                </a:tc>
                <a:tc>
                  <a:txBody>
                    <a:bodyPr/>
                    <a:lstStyle/>
                    <a:p>
                      <a:pPr algn="l" fontAlgn="t"/>
                      <a:r>
                        <a:rPr lang="en-US" sz="700" u="none" strike="noStrike">
                          <a:effectLst/>
                        </a:rPr>
                        <a:t>Pearson Correlation</a:t>
                      </a:r>
                      <a:endParaRPr lang="en-US" sz="700" b="0" i="0" u="none" strike="noStrike">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r>
                        <a:rPr lang="en-US" sz="1000" u="none" strike="noStrike">
                          <a:effectLst/>
                        </a:rPr>
                        <a:t>1</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-.471</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-.262</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.059</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-.314</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-.083</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.156</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dirty="0">
                          <a:effectLst/>
                        </a:rPr>
                        <a:t>-.220</a:t>
                      </a:r>
                      <a:endParaRPr lang="en-US" sz="1000" b="0" i="0" u="none" strike="noStrike" dirty="0">
                        <a:solidFill>
                          <a:srgbClr val="000000"/>
                        </a:solidFill>
                        <a:effectLst/>
                        <a:latin typeface="Arial"/>
                      </a:endParaRPr>
                    </a:p>
                  </a:txBody>
                  <a:tcPr marL="7817" marR="7817" marT="7817" marB="0"/>
                </a:tc>
              </a:tr>
              <a:tr h="156337">
                <a:tc vMerge="1">
                  <a:txBody>
                    <a:bodyPr/>
                    <a:lstStyle/>
                    <a:p>
                      <a:endParaRPr lang="en-US"/>
                    </a:p>
                  </a:txBody>
                  <a:tcPr/>
                </a:tc>
                <a:tc>
                  <a:txBody>
                    <a:bodyPr/>
                    <a:lstStyle/>
                    <a:p>
                      <a:pPr algn="l" fontAlgn="t"/>
                      <a:r>
                        <a:rPr lang="en-US" sz="700" u="none" strike="noStrike">
                          <a:effectLst/>
                        </a:rPr>
                        <a:t>Sig. (2-tailed)</a:t>
                      </a:r>
                      <a:endParaRPr lang="en-US" sz="700" b="0" i="0" u="none" strike="noStrike">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ctr" fontAlgn="ctr"/>
                      <a:endParaRPr lang="en-US" sz="1000" b="0" i="0" u="none" strike="noStrike" dirty="0">
                        <a:solidFill>
                          <a:srgbClr val="000000"/>
                        </a:solidFill>
                        <a:effectLst/>
                        <a:latin typeface="Arial"/>
                      </a:endParaRPr>
                    </a:p>
                  </a:txBody>
                  <a:tcPr marL="7817" marR="7817" marT="7817" marB="0" anchor="ctr"/>
                </a:tc>
                <a:tc>
                  <a:txBody>
                    <a:bodyPr/>
                    <a:lstStyle/>
                    <a:p>
                      <a:pPr algn="r" fontAlgn="t"/>
                      <a:r>
                        <a:rPr lang="en-US" sz="1000" u="none" strike="noStrike">
                          <a:effectLst/>
                        </a:rPr>
                        <a:t>.000</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.000</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.004</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.000</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.000</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.000</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dirty="0">
                          <a:effectLst/>
                        </a:rPr>
                        <a:t>.000</a:t>
                      </a:r>
                      <a:endParaRPr lang="en-US" sz="1000" b="0" i="0" u="none" strike="noStrike" dirty="0">
                        <a:solidFill>
                          <a:srgbClr val="000000"/>
                        </a:solidFill>
                        <a:effectLst/>
                        <a:latin typeface="Arial"/>
                      </a:endParaRPr>
                    </a:p>
                  </a:txBody>
                  <a:tcPr marL="7817" marR="7817" marT="7817" marB="0"/>
                </a:tc>
              </a:tr>
              <a:tr h="250139">
                <a:tc rowSpan="2">
                  <a:txBody>
                    <a:bodyPr/>
                    <a:lstStyle/>
                    <a:p>
                      <a:pPr algn="l" fontAlgn="t"/>
                      <a:r>
                        <a:rPr lang="en-US" sz="700" u="none" strike="noStrike" dirty="0">
                          <a:effectLst/>
                        </a:rPr>
                        <a:t>3 Use mass media</a:t>
                      </a:r>
                      <a:endParaRPr lang="en-US" sz="700" b="0" i="0" u="none" strike="noStrike" dirty="0">
                        <a:solidFill>
                          <a:srgbClr val="000000"/>
                        </a:solidFill>
                        <a:effectLst/>
                        <a:latin typeface="Arial"/>
                      </a:endParaRPr>
                    </a:p>
                  </a:txBody>
                  <a:tcPr marL="7817" marR="7817" marT="7817" marB="0"/>
                </a:tc>
                <a:tc>
                  <a:txBody>
                    <a:bodyPr/>
                    <a:lstStyle/>
                    <a:p>
                      <a:pPr algn="l" fontAlgn="t"/>
                      <a:r>
                        <a:rPr lang="en-US" sz="700" u="none" strike="noStrike">
                          <a:effectLst/>
                        </a:rPr>
                        <a:t>Pearson Correlation</a:t>
                      </a:r>
                      <a:endParaRPr lang="en-US" sz="700" b="0" i="0" u="none" strike="noStrike">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r>
                        <a:rPr lang="en-US" sz="1000" u="none" strike="noStrike">
                          <a:effectLst/>
                        </a:rPr>
                        <a:t>1</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.017</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-.142</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.383</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-.369</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-.295</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dirty="0">
                          <a:effectLst/>
                        </a:rPr>
                        <a:t>.276</a:t>
                      </a:r>
                      <a:endParaRPr lang="en-US" sz="1000" b="0" i="0" u="none" strike="noStrike" dirty="0">
                        <a:solidFill>
                          <a:srgbClr val="000000"/>
                        </a:solidFill>
                        <a:effectLst/>
                        <a:latin typeface="Arial"/>
                      </a:endParaRPr>
                    </a:p>
                  </a:txBody>
                  <a:tcPr marL="7817" marR="7817" marT="7817" marB="0"/>
                </a:tc>
              </a:tr>
              <a:tr h="156337">
                <a:tc vMerge="1">
                  <a:txBody>
                    <a:bodyPr/>
                    <a:lstStyle/>
                    <a:p>
                      <a:endParaRPr lang="en-US"/>
                    </a:p>
                  </a:txBody>
                  <a:tcPr/>
                </a:tc>
                <a:tc>
                  <a:txBody>
                    <a:bodyPr/>
                    <a:lstStyle/>
                    <a:p>
                      <a:pPr algn="l" fontAlgn="t"/>
                      <a:r>
                        <a:rPr lang="en-US" sz="700" u="none" strike="noStrike">
                          <a:effectLst/>
                        </a:rPr>
                        <a:t>Sig. (2-tailed)</a:t>
                      </a:r>
                      <a:endParaRPr lang="en-US" sz="700" b="0" i="0" u="none" strike="noStrike">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ctr" fontAlgn="ctr"/>
                      <a:endParaRPr lang="en-US" sz="1000" b="0" i="0" u="none" strike="noStrike" dirty="0">
                        <a:solidFill>
                          <a:srgbClr val="000000"/>
                        </a:solidFill>
                        <a:effectLst/>
                        <a:latin typeface="Arial"/>
                      </a:endParaRPr>
                    </a:p>
                  </a:txBody>
                  <a:tcPr marL="7817" marR="7817" marT="7817" marB="0" anchor="ctr"/>
                </a:tc>
                <a:tc>
                  <a:txBody>
                    <a:bodyPr/>
                    <a:lstStyle/>
                    <a:p>
                      <a:pPr algn="r" fontAlgn="t"/>
                      <a:r>
                        <a:rPr lang="en-US" sz="1000" u="none" strike="noStrike">
                          <a:effectLst/>
                        </a:rPr>
                        <a:t>.410</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.000</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.000</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.000</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.000</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.000</a:t>
                      </a:r>
                      <a:endParaRPr lang="en-US" sz="1000" b="0" i="0" u="none" strike="noStrike">
                        <a:solidFill>
                          <a:srgbClr val="000000"/>
                        </a:solidFill>
                        <a:effectLst/>
                        <a:latin typeface="Arial"/>
                      </a:endParaRPr>
                    </a:p>
                  </a:txBody>
                  <a:tcPr marL="7817" marR="7817" marT="7817" marB="0"/>
                </a:tc>
              </a:tr>
              <a:tr h="250139">
                <a:tc rowSpan="2">
                  <a:txBody>
                    <a:bodyPr/>
                    <a:lstStyle/>
                    <a:p>
                      <a:pPr algn="l" fontAlgn="t"/>
                      <a:r>
                        <a:rPr lang="en-US" sz="700" u="none" strike="noStrike" dirty="0">
                          <a:effectLst/>
                        </a:rPr>
                        <a:t>4 Use presentation</a:t>
                      </a:r>
                      <a:endParaRPr lang="en-US" sz="700" b="0" i="0" u="none" strike="noStrike" dirty="0">
                        <a:solidFill>
                          <a:srgbClr val="000000"/>
                        </a:solidFill>
                        <a:effectLst/>
                        <a:latin typeface="Arial"/>
                      </a:endParaRPr>
                    </a:p>
                  </a:txBody>
                  <a:tcPr marL="7817" marR="7817" marT="7817" marB="0"/>
                </a:tc>
                <a:tc>
                  <a:txBody>
                    <a:bodyPr/>
                    <a:lstStyle/>
                    <a:p>
                      <a:pPr algn="l" fontAlgn="t"/>
                      <a:r>
                        <a:rPr lang="en-US" sz="700" u="none" strike="noStrike">
                          <a:effectLst/>
                        </a:rPr>
                        <a:t>Pearson Correlation</a:t>
                      </a:r>
                      <a:endParaRPr lang="en-US" sz="700" b="0" i="0" u="none" strike="noStrike">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r>
                        <a:rPr lang="en-US" sz="1000" u="none" strike="noStrike">
                          <a:effectLst/>
                        </a:rPr>
                        <a:t>1</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-.052</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-.019</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-.007</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.036</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.085</a:t>
                      </a:r>
                      <a:endParaRPr lang="en-US" sz="1000" b="0" i="0" u="none" strike="noStrike">
                        <a:solidFill>
                          <a:srgbClr val="000000"/>
                        </a:solidFill>
                        <a:effectLst/>
                        <a:latin typeface="Arial"/>
                      </a:endParaRPr>
                    </a:p>
                  </a:txBody>
                  <a:tcPr marL="7817" marR="7817" marT="7817" marB="0"/>
                </a:tc>
              </a:tr>
              <a:tr h="156337">
                <a:tc vMerge="1">
                  <a:txBody>
                    <a:bodyPr/>
                    <a:lstStyle/>
                    <a:p>
                      <a:endParaRPr lang="en-US"/>
                    </a:p>
                  </a:txBody>
                  <a:tcPr/>
                </a:tc>
                <a:tc>
                  <a:txBody>
                    <a:bodyPr/>
                    <a:lstStyle/>
                    <a:p>
                      <a:pPr algn="l" fontAlgn="t"/>
                      <a:r>
                        <a:rPr lang="en-US" sz="700" u="none" strike="noStrike">
                          <a:effectLst/>
                        </a:rPr>
                        <a:t>Sig. (2-tailed)</a:t>
                      </a:r>
                      <a:endParaRPr lang="en-US" sz="700" b="0" i="0" u="none" strike="noStrike">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ctr" fontAlgn="ctr"/>
                      <a:endParaRPr lang="en-US" sz="1000" b="0" i="0" u="none" strike="noStrike" dirty="0">
                        <a:solidFill>
                          <a:srgbClr val="000000"/>
                        </a:solidFill>
                        <a:effectLst/>
                        <a:latin typeface="Arial"/>
                      </a:endParaRPr>
                    </a:p>
                  </a:txBody>
                  <a:tcPr marL="7817" marR="7817" marT="7817" marB="0" anchor="ctr"/>
                </a:tc>
                <a:tc>
                  <a:txBody>
                    <a:bodyPr/>
                    <a:lstStyle/>
                    <a:p>
                      <a:pPr algn="r" fontAlgn="t"/>
                      <a:r>
                        <a:rPr lang="en-US" sz="1000" u="none" strike="noStrike">
                          <a:effectLst/>
                        </a:rPr>
                        <a:t>.011</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.366</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.733</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.080</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dirty="0">
                          <a:effectLst/>
                        </a:rPr>
                        <a:t>.000</a:t>
                      </a:r>
                      <a:endParaRPr lang="en-US" sz="1000" b="0" i="0" u="none" strike="noStrike" dirty="0">
                        <a:solidFill>
                          <a:srgbClr val="000000"/>
                        </a:solidFill>
                        <a:effectLst/>
                        <a:latin typeface="Arial"/>
                      </a:endParaRPr>
                    </a:p>
                  </a:txBody>
                  <a:tcPr marL="7817" marR="7817" marT="7817" marB="0"/>
                </a:tc>
              </a:tr>
              <a:tr h="250139">
                <a:tc rowSpan="2">
                  <a:txBody>
                    <a:bodyPr/>
                    <a:lstStyle/>
                    <a:p>
                      <a:pPr algn="l" fontAlgn="t"/>
                      <a:r>
                        <a:rPr lang="en-US" sz="700" u="none" strike="noStrike" dirty="0">
                          <a:effectLst/>
                        </a:rPr>
                        <a:t>5 Use demonstration by opinion leader</a:t>
                      </a:r>
                      <a:endParaRPr lang="en-US" sz="700" b="0" i="0" u="none" strike="noStrike" dirty="0">
                        <a:solidFill>
                          <a:srgbClr val="000000"/>
                        </a:solidFill>
                        <a:effectLst/>
                        <a:latin typeface="Arial"/>
                      </a:endParaRPr>
                    </a:p>
                  </a:txBody>
                  <a:tcPr marL="7817" marR="7817" marT="7817" marB="0"/>
                </a:tc>
                <a:tc>
                  <a:txBody>
                    <a:bodyPr/>
                    <a:lstStyle/>
                    <a:p>
                      <a:pPr algn="l" fontAlgn="t"/>
                      <a:r>
                        <a:rPr lang="en-US" sz="700" u="none" strike="noStrike">
                          <a:effectLst/>
                        </a:rPr>
                        <a:t>Pearson Correlation</a:t>
                      </a:r>
                      <a:endParaRPr lang="en-US" sz="700" b="0" i="0" u="none" strike="noStrike">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r>
                        <a:rPr lang="en-US" sz="1000" u="none" strike="noStrike">
                          <a:effectLst/>
                        </a:rPr>
                        <a:t>1</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-.085</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.132</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.181</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dirty="0">
                          <a:effectLst/>
                        </a:rPr>
                        <a:t>-.025</a:t>
                      </a:r>
                      <a:endParaRPr lang="en-US" sz="1000" b="0" i="0" u="none" strike="noStrike" dirty="0">
                        <a:solidFill>
                          <a:srgbClr val="000000"/>
                        </a:solidFill>
                        <a:effectLst/>
                        <a:latin typeface="Arial"/>
                      </a:endParaRPr>
                    </a:p>
                  </a:txBody>
                  <a:tcPr marL="7817" marR="7817" marT="7817" marB="0"/>
                </a:tc>
              </a:tr>
              <a:tr h="156337">
                <a:tc vMerge="1">
                  <a:txBody>
                    <a:bodyPr/>
                    <a:lstStyle/>
                    <a:p>
                      <a:endParaRPr lang="en-US"/>
                    </a:p>
                  </a:txBody>
                  <a:tcPr/>
                </a:tc>
                <a:tc>
                  <a:txBody>
                    <a:bodyPr/>
                    <a:lstStyle/>
                    <a:p>
                      <a:pPr algn="l" fontAlgn="t"/>
                      <a:r>
                        <a:rPr lang="en-US" sz="700" u="none" strike="noStrike">
                          <a:effectLst/>
                        </a:rPr>
                        <a:t>Sig. (2-tailed)</a:t>
                      </a:r>
                      <a:endParaRPr lang="en-US" sz="700" b="0" i="0" u="none" strike="noStrike">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ctr" fontAlgn="ctr"/>
                      <a:endParaRPr lang="en-US" sz="1000" b="0" i="0" u="none" strike="noStrike" dirty="0">
                        <a:solidFill>
                          <a:srgbClr val="000000"/>
                        </a:solidFill>
                        <a:effectLst/>
                        <a:latin typeface="Arial"/>
                      </a:endParaRPr>
                    </a:p>
                  </a:txBody>
                  <a:tcPr marL="7817" marR="7817" marT="7817" marB="0" anchor="ctr"/>
                </a:tc>
                <a:tc>
                  <a:txBody>
                    <a:bodyPr/>
                    <a:lstStyle/>
                    <a:p>
                      <a:pPr algn="r" fontAlgn="t"/>
                      <a:r>
                        <a:rPr lang="en-US" sz="1000" u="none" strike="noStrike">
                          <a:effectLst/>
                        </a:rPr>
                        <a:t>.000</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.000</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.000</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.224</a:t>
                      </a:r>
                      <a:endParaRPr lang="en-US" sz="1000" b="0" i="0" u="none" strike="noStrike">
                        <a:solidFill>
                          <a:srgbClr val="000000"/>
                        </a:solidFill>
                        <a:effectLst/>
                        <a:latin typeface="Arial"/>
                      </a:endParaRPr>
                    </a:p>
                  </a:txBody>
                  <a:tcPr marL="7817" marR="7817" marT="7817" marB="0"/>
                </a:tc>
              </a:tr>
              <a:tr h="250139">
                <a:tc rowSpan="2">
                  <a:txBody>
                    <a:bodyPr/>
                    <a:lstStyle/>
                    <a:p>
                      <a:pPr algn="l" fontAlgn="t"/>
                      <a:r>
                        <a:rPr lang="en-US" sz="700" u="none" strike="noStrike" dirty="0">
                          <a:effectLst/>
                        </a:rPr>
                        <a:t>6 Use site visit</a:t>
                      </a:r>
                      <a:endParaRPr lang="en-US" sz="700" b="0" i="0" u="none" strike="noStrike" dirty="0">
                        <a:solidFill>
                          <a:srgbClr val="000000"/>
                        </a:solidFill>
                        <a:effectLst/>
                        <a:latin typeface="Arial"/>
                      </a:endParaRPr>
                    </a:p>
                  </a:txBody>
                  <a:tcPr marL="7817" marR="7817" marT="7817" marB="0"/>
                </a:tc>
                <a:tc>
                  <a:txBody>
                    <a:bodyPr/>
                    <a:lstStyle/>
                    <a:p>
                      <a:pPr algn="l" fontAlgn="t"/>
                      <a:r>
                        <a:rPr lang="en-US" sz="700" u="none" strike="noStrike">
                          <a:effectLst/>
                        </a:rPr>
                        <a:t>Pearson Correlation</a:t>
                      </a:r>
                      <a:endParaRPr lang="en-US" sz="700" b="0" i="0" u="none" strike="noStrike">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r>
                        <a:rPr lang="en-US" sz="1000" u="none" strike="noStrike">
                          <a:effectLst/>
                        </a:rPr>
                        <a:t>1</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-.215</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-.207</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dirty="0">
                          <a:effectLst/>
                        </a:rPr>
                        <a:t>.204</a:t>
                      </a:r>
                      <a:endParaRPr lang="en-US" sz="1000" b="0" i="0" u="none" strike="noStrike" dirty="0">
                        <a:solidFill>
                          <a:srgbClr val="000000"/>
                        </a:solidFill>
                        <a:effectLst/>
                        <a:latin typeface="Arial"/>
                      </a:endParaRPr>
                    </a:p>
                  </a:txBody>
                  <a:tcPr marL="7817" marR="7817" marT="7817" marB="0"/>
                </a:tc>
              </a:tr>
              <a:tr h="156337">
                <a:tc vMerge="1">
                  <a:txBody>
                    <a:bodyPr/>
                    <a:lstStyle/>
                    <a:p>
                      <a:endParaRPr lang="en-US"/>
                    </a:p>
                  </a:txBody>
                  <a:tcPr/>
                </a:tc>
                <a:tc>
                  <a:txBody>
                    <a:bodyPr/>
                    <a:lstStyle/>
                    <a:p>
                      <a:pPr algn="l" fontAlgn="t"/>
                      <a:r>
                        <a:rPr lang="en-US" sz="700" u="none" strike="noStrike">
                          <a:effectLst/>
                        </a:rPr>
                        <a:t>Sig. (2-tailed)</a:t>
                      </a:r>
                      <a:endParaRPr lang="en-US" sz="700" b="0" i="0" u="none" strike="noStrike">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ctr" fontAlgn="ctr"/>
                      <a:endParaRPr lang="en-US" sz="1000" b="0" i="0" u="none" strike="noStrike" dirty="0">
                        <a:solidFill>
                          <a:srgbClr val="000000"/>
                        </a:solidFill>
                        <a:effectLst/>
                        <a:latin typeface="Arial"/>
                      </a:endParaRPr>
                    </a:p>
                  </a:txBody>
                  <a:tcPr marL="7817" marR="7817" marT="7817" marB="0" anchor="ctr"/>
                </a:tc>
                <a:tc>
                  <a:txBody>
                    <a:bodyPr/>
                    <a:lstStyle/>
                    <a:p>
                      <a:pPr algn="r" fontAlgn="t"/>
                      <a:r>
                        <a:rPr lang="en-US" sz="1000" u="none" strike="noStrike">
                          <a:effectLst/>
                        </a:rPr>
                        <a:t>.000</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.000</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dirty="0">
                          <a:effectLst/>
                        </a:rPr>
                        <a:t>.000</a:t>
                      </a:r>
                      <a:endParaRPr lang="en-US" sz="1000" b="0" i="0" u="none" strike="noStrike" dirty="0">
                        <a:solidFill>
                          <a:srgbClr val="000000"/>
                        </a:solidFill>
                        <a:effectLst/>
                        <a:latin typeface="Arial"/>
                      </a:endParaRPr>
                    </a:p>
                  </a:txBody>
                  <a:tcPr marL="7817" marR="7817" marT="7817" marB="0"/>
                </a:tc>
              </a:tr>
              <a:tr h="250139">
                <a:tc rowSpan="2">
                  <a:txBody>
                    <a:bodyPr/>
                    <a:lstStyle/>
                    <a:p>
                      <a:pPr algn="l" fontAlgn="t"/>
                      <a:r>
                        <a:rPr lang="en-US" sz="700" u="none" strike="noStrike" dirty="0">
                          <a:effectLst/>
                        </a:rPr>
                        <a:t>7 Use pilot test</a:t>
                      </a:r>
                      <a:endParaRPr lang="en-US" sz="700" b="0" i="0" u="none" strike="noStrike" dirty="0">
                        <a:solidFill>
                          <a:srgbClr val="000000"/>
                        </a:solidFill>
                        <a:effectLst/>
                        <a:latin typeface="Arial"/>
                      </a:endParaRPr>
                    </a:p>
                  </a:txBody>
                  <a:tcPr marL="7817" marR="7817" marT="7817" marB="0"/>
                </a:tc>
                <a:tc>
                  <a:txBody>
                    <a:bodyPr/>
                    <a:lstStyle/>
                    <a:p>
                      <a:pPr algn="l" fontAlgn="t"/>
                      <a:r>
                        <a:rPr lang="en-US" sz="700" u="none" strike="noStrike">
                          <a:effectLst/>
                        </a:rPr>
                        <a:t>Pearson Correlation</a:t>
                      </a:r>
                      <a:endParaRPr lang="en-US" sz="700" b="0" i="0" u="none" strike="noStrike">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a:solidFill>
                          <a:srgbClr val="000000"/>
                        </a:solidFill>
                        <a:effectLst/>
                        <a:latin typeface="Arial"/>
                      </a:endParaRPr>
                    </a:p>
                  </a:txBody>
                  <a:tcPr marL="7817" marR="7817" marT="7817" marB="0"/>
                </a:tc>
                <a:tc>
                  <a:txBody>
                    <a:bodyPr/>
                    <a:lstStyle/>
                    <a:p>
                      <a:pPr algn="r" fontAlgn="t"/>
                      <a:endParaRPr lang="en-US" sz="1000" b="0" i="0" u="none" strike="noStrike">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r>
                        <a:rPr lang="en-US" sz="1000" u="none" strike="noStrike">
                          <a:effectLst/>
                        </a:rPr>
                        <a:t>1</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.307</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a:effectLst/>
                        </a:rPr>
                        <a:t>-.261</a:t>
                      </a:r>
                      <a:endParaRPr lang="en-US" sz="1000" b="0" i="0" u="none" strike="noStrike">
                        <a:solidFill>
                          <a:srgbClr val="000000"/>
                        </a:solidFill>
                        <a:effectLst/>
                        <a:latin typeface="Arial"/>
                      </a:endParaRPr>
                    </a:p>
                  </a:txBody>
                  <a:tcPr marL="7817" marR="7817" marT="7817" marB="0"/>
                </a:tc>
              </a:tr>
              <a:tr h="156337">
                <a:tc vMerge="1">
                  <a:txBody>
                    <a:bodyPr/>
                    <a:lstStyle/>
                    <a:p>
                      <a:endParaRPr lang="en-US"/>
                    </a:p>
                  </a:txBody>
                  <a:tcPr/>
                </a:tc>
                <a:tc>
                  <a:txBody>
                    <a:bodyPr/>
                    <a:lstStyle/>
                    <a:p>
                      <a:pPr algn="l" fontAlgn="t"/>
                      <a:r>
                        <a:rPr lang="en-US" sz="700" u="none" strike="noStrike">
                          <a:effectLst/>
                        </a:rPr>
                        <a:t>Sig. (2-tailed)</a:t>
                      </a:r>
                      <a:endParaRPr lang="en-US" sz="700" b="0" i="0" u="none" strike="noStrike">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ctr" fontAlgn="ctr"/>
                      <a:endParaRPr lang="en-US" sz="1000" b="0" i="0" u="none" strike="noStrike" dirty="0">
                        <a:solidFill>
                          <a:srgbClr val="000000"/>
                        </a:solidFill>
                        <a:effectLst/>
                        <a:latin typeface="Arial"/>
                      </a:endParaRPr>
                    </a:p>
                  </a:txBody>
                  <a:tcPr marL="7817" marR="7817" marT="7817" marB="0" anchor="ctr"/>
                </a:tc>
                <a:tc>
                  <a:txBody>
                    <a:bodyPr/>
                    <a:lstStyle/>
                    <a:p>
                      <a:pPr algn="r" fontAlgn="t"/>
                      <a:r>
                        <a:rPr lang="en-US" sz="1000" u="none" strike="noStrike">
                          <a:effectLst/>
                        </a:rPr>
                        <a:t>.000</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dirty="0">
                          <a:effectLst/>
                        </a:rPr>
                        <a:t>.000</a:t>
                      </a:r>
                      <a:endParaRPr lang="en-US" sz="1000" b="0" i="0" u="none" strike="noStrike" dirty="0">
                        <a:solidFill>
                          <a:srgbClr val="000000"/>
                        </a:solidFill>
                        <a:effectLst/>
                        <a:latin typeface="Arial"/>
                      </a:endParaRPr>
                    </a:p>
                  </a:txBody>
                  <a:tcPr marL="7817" marR="7817" marT="7817" marB="0"/>
                </a:tc>
              </a:tr>
              <a:tr h="250139">
                <a:tc rowSpan="2">
                  <a:txBody>
                    <a:bodyPr/>
                    <a:lstStyle/>
                    <a:p>
                      <a:pPr algn="l" fontAlgn="t"/>
                      <a:r>
                        <a:rPr lang="en-US" sz="700" u="none" strike="noStrike" dirty="0">
                          <a:effectLst/>
                        </a:rPr>
                        <a:t>8 Target highly connected</a:t>
                      </a:r>
                      <a:endParaRPr lang="en-US" sz="700" b="0" i="0" u="none" strike="noStrike" dirty="0">
                        <a:solidFill>
                          <a:srgbClr val="000000"/>
                        </a:solidFill>
                        <a:effectLst/>
                        <a:latin typeface="Arial"/>
                      </a:endParaRPr>
                    </a:p>
                  </a:txBody>
                  <a:tcPr marL="7817" marR="7817" marT="7817" marB="0"/>
                </a:tc>
                <a:tc>
                  <a:txBody>
                    <a:bodyPr/>
                    <a:lstStyle/>
                    <a:p>
                      <a:pPr algn="l" fontAlgn="t"/>
                      <a:r>
                        <a:rPr lang="en-US" sz="700" u="none" strike="noStrike">
                          <a:effectLst/>
                        </a:rPr>
                        <a:t>Pearson Correlation</a:t>
                      </a:r>
                      <a:endParaRPr lang="en-US" sz="700" b="0" i="0" u="none" strike="noStrike">
                        <a:solidFill>
                          <a:srgbClr val="000000"/>
                        </a:solidFill>
                        <a:effectLst/>
                        <a:latin typeface="Arial"/>
                      </a:endParaRPr>
                    </a:p>
                  </a:txBody>
                  <a:tcPr marL="7817" marR="7817" marT="7817" marB="0"/>
                </a:tc>
                <a:tc>
                  <a:txBody>
                    <a:bodyPr/>
                    <a:lstStyle/>
                    <a:p>
                      <a:pPr algn="r" fontAlgn="t"/>
                      <a:endParaRPr lang="en-US" sz="1000" b="0" i="0" u="none" strike="noStrike">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r>
                        <a:rPr lang="en-US" sz="1000" u="none" strike="noStrike">
                          <a:effectLst/>
                        </a:rPr>
                        <a:t>1</a:t>
                      </a:r>
                      <a:endParaRPr lang="en-US" sz="1000" b="0" i="0" u="none" strike="noStrike">
                        <a:solidFill>
                          <a:srgbClr val="000000"/>
                        </a:solidFill>
                        <a:effectLst/>
                        <a:latin typeface="Arial"/>
                      </a:endParaRPr>
                    </a:p>
                  </a:txBody>
                  <a:tcPr marL="7817" marR="7817" marT="7817" marB="0"/>
                </a:tc>
                <a:tc>
                  <a:txBody>
                    <a:bodyPr/>
                    <a:lstStyle/>
                    <a:p>
                      <a:pPr algn="r" fontAlgn="t"/>
                      <a:r>
                        <a:rPr lang="en-US" sz="1000" u="none" strike="noStrike" dirty="0">
                          <a:effectLst/>
                        </a:rPr>
                        <a:t>-.192</a:t>
                      </a:r>
                      <a:endParaRPr lang="en-US" sz="1000" b="0" i="0" u="none" strike="noStrike" dirty="0">
                        <a:solidFill>
                          <a:srgbClr val="000000"/>
                        </a:solidFill>
                        <a:effectLst/>
                        <a:latin typeface="Arial"/>
                      </a:endParaRPr>
                    </a:p>
                  </a:txBody>
                  <a:tcPr marL="7817" marR="7817" marT="7817" marB="0"/>
                </a:tc>
              </a:tr>
              <a:tr h="156337">
                <a:tc vMerge="1">
                  <a:txBody>
                    <a:bodyPr/>
                    <a:lstStyle/>
                    <a:p>
                      <a:endParaRPr lang="en-US"/>
                    </a:p>
                  </a:txBody>
                  <a:tcPr/>
                </a:tc>
                <a:tc>
                  <a:txBody>
                    <a:bodyPr/>
                    <a:lstStyle/>
                    <a:p>
                      <a:pPr algn="l" fontAlgn="t"/>
                      <a:r>
                        <a:rPr lang="en-US" sz="700" u="none" strike="noStrike">
                          <a:effectLst/>
                        </a:rPr>
                        <a:t>Sig. (2-tailed)</a:t>
                      </a:r>
                      <a:endParaRPr lang="en-US" sz="700" b="0" i="0" u="none" strike="noStrike">
                        <a:solidFill>
                          <a:srgbClr val="000000"/>
                        </a:solidFill>
                        <a:effectLst/>
                        <a:latin typeface="Arial"/>
                      </a:endParaRPr>
                    </a:p>
                  </a:txBody>
                  <a:tcPr marL="7817" marR="7817" marT="7817" marB="0"/>
                </a:tc>
                <a:tc>
                  <a:txBody>
                    <a:bodyPr/>
                    <a:lstStyle/>
                    <a:p>
                      <a:pPr algn="r" fontAlgn="t"/>
                      <a:endParaRPr lang="en-US" sz="1000" b="0" i="0" u="none" strike="noStrike">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ctr" fontAlgn="ctr"/>
                      <a:endParaRPr lang="en-US" sz="1000" b="0" i="0" u="none" strike="noStrike" dirty="0">
                        <a:solidFill>
                          <a:srgbClr val="000000"/>
                        </a:solidFill>
                        <a:effectLst/>
                        <a:latin typeface="Arial"/>
                      </a:endParaRPr>
                    </a:p>
                  </a:txBody>
                  <a:tcPr marL="7817" marR="7817" marT="7817" marB="0" anchor="ctr"/>
                </a:tc>
                <a:tc>
                  <a:txBody>
                    <a:bodyPr/>
                    <a:lstStyle/>
                    <a:p>
                      <a:pPr algn="r" fontAlgn="t"/>
                      <a:r>
                        <a:rPr lang="en-US" sz="1000" u="none" strike="noStrike">
                          <a:effectLst/>
                        </a:rPr>
                        <a:t>.000</a:t>
                      </a:r>
                      <a:endParaRPr lang="en-US" sz="1000" b="0" i="0" u="none" strike="noStrike">
                        <a:solidFill>
                          <a:srgbClr val="000000"/>
                        </a:solidFill>
                        <a:effectLst/>
                        <a:latin typeface="Arial"/>
                      </a:endParaRPr>
                    </a:p>
                  </a:txBody>
                  <a:tcPr marL="7817" marR="7817" marT="7817" marB="0"/>
                </a:tc>
              </a:tr>
              <a:tr h="257958">
                <a:tc rowSpan="2">
                  <a:txBody>
                    <a:bodyPr/>
                    <a:lstStyle/>
                    <a:p>
                      <a:pPr algn="l" fontAlgn="t"/>
                      <a:r>
                        <a:rPr lang="en-US" sz="700" u="none" strike="noStrike" dirty="0">
                          <a:effectLst/>
                        </a:rPr>
                        <a:t>9 Use workshops</a:t>
                      </a:r>
                      <a:endParaRPr lang="en-US" sz="700" b="0" i="0" u="none" strike="noStrike" dirty="0">
                        <a:solidFill>
                          <a:srgbClr val="000000"/>
                        </a:solidFill>
                        <a:effectLst/>
                        <a:latin typeface="Arial"/>
                      </a:endParaRPr>
                    </a:p>
                  </a:txBody>
                  <a:tcPr marL="7817" marR="7817" marT="7817" marB="0"/>
                </a:tc>
                <a:tc>
                  <a:txBody>
                    <a:bodyPr/>
                    <a:lstStyle/>
                    <a:p>
                      <a:pPr algn="l" fontAlgn="t"/>
                      <a:r>
                        <a:rPr lang="en-US" sz="700" u="none" strike="noStrike">
                          <a:effectLst/>
                        </a:rPr>
                        <a:t>Pearson Correlation</a:t>
                      </a:r>
                      <a:endParaRPr lang="en-US" sz="700" b="0" i="0" u="none" strike="noStrike">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r>
                        <a:rPr lang="en-US" sz="1000" u="none" strike="noStrike" dirty="0">
                          <a:effectLst/>
                        </a:rPr>
                        <a:t>1</a:t>
                      </a:r>
                      <a:endParaRPr lang="en-US" sz="1000" b="0" i="0" u="none" strike="noStrike" dirty="0">
                        <a:solidFill>
                          <a:srgbClr val="000000"/>
                        </a:solidFill>
                        <a:effectLst/>
                        <a:latin typeface="Arial"/>
                      </a:endParaRPr>
                    </a:p>
                  </a:txBody>
                  <a:tcPr marL="7817" marR="7817" marT="7817" marB="0"/>
                </a:tc>
              </a:tr>
              <a:tr h="156337">
                <a:tc vMerge="1">
                  <a:txBody>
                    <a:bodyPr/>
                    <a:lstStyle/>
                    <a:p>
                      <a:endParaRPr lang="en-US"/>
                    </a:p>
                  </a:txBody>
                  <a:tcPr/>
                </a:tc>
                <a:tc>
                  <a:txBody>
                    <a:bodyPr/>
                    <a:lstStyle/>
                    <a:p>
                      <a:pPr algn="l" fontAlgn="t"/>
                      <a:r>
                        <a:rPr lang="en-US" sz="700" u="none" strike="noStrike">
                          <a:effectLst/>
                        </a:rPr>
                        <a:t>Sig. (2-tailed)</a:t>
                      </a:r>
                      <a:endParaRPr lang="en-US" sz="700" b="0" i="0" u="none" strike="noStrike">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r" fontAlgn="t"/>
                      <a:endParaRPr lang="en-US" sz="1000" b="0" i="0" u="none" strike="noStrike" dirty="0">
                        <a:solidFill>
                          <a:srgbClr val="000000"/>
                        </a:solidFill>
                        <a:effectLst/>
                        <a:latin typeface="Arial"/>
                      </a:endParaRPr>
                    </a:p>
                  </a:txBody>
                  <a:tcPr marL="7817" marR="7817" marT="7817" marB="0"/>
                </a:tc>
                <a:tc>
                  <a:txBody>
                    <a:bodyPr/>
                    <a:lstStyle/>
                    <a:p>
                      <a:pPr algn="ctr" fontAlgn="ctr"/>
                      <a:r>
                        <a:rPr lang="en-US" sz="1000" u="none" strike="noStrike" dirty="0">
                          <a:effectLst/>
                        </a:rPr>
                        <a:t> </a:t>
                      </a:r>
                      <a:endParaRPr lang="en-US" sz="1000" b="0" i="0" u="none" strike="noStrike" dirty="0">
                        <a:solidFill>
                          <a:srgbClr val="000000"/>
                        </a:solidFill>
                        <a:effectLst/>
                        <a:latin typeface="Arial"/>
                      </a:endParaRPr>
                    </a:p>
                  </a:txBody>
                  <a:tcPr marL="7817" marR="7817" marT="7817" marB="0" anchor="ctr"/>
                </a:tc>
              </a:tr>
            </a:tbl>
          </a:graphicData>
        </a:graphic>
      </p:graphicFrame>
      <p:sp>
        <p:nvSpPr>
          <p:cNvPr id="5" name="Title 1"/>
          <p:cNvSpPr txBox="1">
            <a:spLocks/>
          </p:cNvSpPr>
          <p:nvPr/>
        </p:nvSpPr>
        <p:spPr>
          <a:xfrm>
            <a:off x="457200" y="76200"/>
            <a:ext cx="8077200" cy="1143000"/>
          </a:xfrm>
          <a:prstGeom prst="rect">
            <a:avLst/>
          </a:prstGeom>
        </p:spPr>
        <p:txBody>
          <a:bodyPr vert="horz" lIns="45720" rIns="45720" anchor="ctr">
            <a:normAutofit fontScale="97500"/>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dirty="0" smtClean="0"/>
              <a:t>Preliminary Results</a:t>
            </a:r>
            <a:endParaRPr lang="en-US" dirty="0"/>
          </a:p>
        </p:txBody>
      </p:sp>
    </p:spTree>
    <p:extLst>
      <p:ext uri="{BB962C8B-B14F-4D97-AF65-F5344CB8AC3E}">
        <p14:creationId xmlns:p14="http://schemas.microsoft.com/office/powerpoint/2010/main" val="35444788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Date Placeholder 2"/>
          <p:cNvSpPr>
            <a:spLocks noGrp="1"/>
          </p:cNvSpPr>
          <p:nvPr>
            <p:ph type="dt" sz="half" idx="10"/>
          </p:nvPr>
        </p:nvSpPr>
        <p:spPr/>
        <p:txBody>
          <a:bodyPr/>
          <a:lstStyle/>
          <a:p>
            <a:r>
              <a:rPr lang="en-US" smtClean="0"/>
              <a:t>AECT Jacksonville:  Nov. 9, 2011</a:t>
            </a:r>
            <a:endParaRPr lang="en-US" dirty="0"/>
          </a:p>
        </p:txBody>
      </p:sp>
      <p:sp>
        <p:nvSpPr>
          <p:cNvPr id="4" name="Footer Placeholder 3"/>
          <p:cNvSpPr>
            <a:spLocks noGrp="1"/>
          </p:cNvSpPr>
          <p:nvPr>
            <p:ph type="ftr" sz="quarter" idx="11"/>
          </p:nvPr>
        </p:nvSpPr>
        <p:spPr/>
        <p:txBody>
          <a:bodyPr/>
          <a:lstStyle/>
          <a:p>
            <a:r>
              <a:rPr lang="en-US" smtClean="0"/>
              <a:t>Applications of MAPSAT in Educational Research</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C3E7C5C7-A091-4451-BDC6-BDE18FBF0A0A}" type="slidenum">
              <a:rPr lang="en-US" smtClean="0"/>
              <a:pPr/>
              <a:t>35</a:t>
            </a:fld>
            <a:endParaRPr lang="en-US"/>
          </a:p>
        </p:txBody>
      </p:sp>
      <p:sp>
        <p:nvSpPr>
          <p:cNvPr id="6" name="Content Placeholder 5"/>
          <p:cNvSpPr>
            <a:spLocks noGrp="1"/>
          </p:cNvSpPr>
          <p:nvPr>
            <p:ph sz="quarter" idx="1"/>
          </p:nvPr>
        </p:nvSpPr>
        <p:spPr/>
        <p:txBody>
          <a:bodyPr/>
          <a:lstStyle/>
          <a:p>
            <a:r>
              <a:rPr lang="en-US" dirty="0" smtClean="0"/>
              <a:t>Have strategies evaluated by experts</a:t>
            </a:r>
          </a:p>
          <a:p>
            <a:r>
              <a:rPr lang="en-US" dirty="0" smtClean="0"/>
              <a:t>Run simulated games using these strategies</a:t>
            </a:r>
          </a:p>
          <a:p>
            <a:r>
              <a:rPr lang="en-US" dirty="0" smtClean="0"/>
              <a:t>Finish MAPSAT APT software to query patterns</a:t>
            </a:r>
            <a:endParaRPr lang="en-US" dirty="0"/>
          </a:p>
        </p:txBody>
      </p:sp>
    </p:spTree>
    <p:extLst>
      <p:ext uri="{BB962C8B-B14F-4D97-AF65-F5344CB8AC3E}">
        <p14:creationId xmlns:p14="http://schemas.microsoft.com/office/powerpoint/2010/main" val="32260479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smtClean="0"/>
              <a:t>Analyzing Learner Discourse in New Media </a:t>
            </a:r>
            <a:endParaRPr lang="en-US" sz="3200" dirty="0"/>
          </a:p>
        </p:txBody>
      </p:sp>
      <p:sp>
        <p:nvSpPr>
          <p:cNvPr id="5" name="Slide Number Placeholder 4"/>
          <p:cNvSpPr>
            <a:spLocks noGrp="1"/>
          </p:cNvSpPr>
          <p:nvPr>
            <p:ph type="sldNum" sz="quarter" idx="11"/>
          </p:nvPr>
        </p:nvSpPr>
        <p:spPr/>
        <p:txBody>
          <a:bodyPr/>
          <a:lstStyle/>
          <a:p>
            <a:r>
              <a:rPr lang="en-US" dirty="0" smtClean="0"/>
              <a:t>Study 2</a:t>
            </a:r>
            <a:endParaRPr lang="en-US" dirty="0"/>
          </a:p>
        </p:txBody>
      </p:sp>
      <p:sp>
        <p:nvSpPr>
          <p:cNvPr id="7" name="Date Placeholder 4"/>
          <p:cNvSpPr>
            <a:spLocks noGrp="1"/>
          </p:cNvSpPr>
          <p:nvPr>
            <p:ph type="dt" sz="half" idx="10"/>
          </p:nvPr>
        </p:nvSpPr>
        <p:spPr>
          <a:xfrm>
            <a:off x="6096000" y="6492875"/>
            <a:ext cx="2667000" cy="365125"/>
          </a:xfrm>
        </p:spPr>
        <p:txBody>
          <a:bodyPr/>
          <a:lstStyle/>
          <a:p>
            <a:r>
              <a:rPr lang="en-US" dirty="0" smtClean="0"/>
              <a:t>AECT Jacksonville:  Nov. 9, 2011</a:t>
            </a:r>
            <a:endParaRPr lang="en-US" dirty="0"/>
          </a:p>
        </p:txBody>
      </p:sp>
      <p:sp>
        <p:nvSpPr>
          <p:cNvPr id="8" name="Footer Placeholder 6"/>
          <p:cNvSpPr>
            <a:spLocks noGrp="1"/>
          </p:cNvSpPr>
          <p:nvPr>
            <p:ph type="ftr" sz="quarter" idx="11"/>
          </p:nvPr>
        </p:nvSpPr>
        <p:spPr>
          <a:xfrm>
            <a:off x="609600" y="6492875"/>
            <a:ext cx="5421083" cy="365125"/>
          </a:xfrm>
        </p:spPr>
        <p:txBody>
          <a:bodyPr/>
          <a:lstStyle/>
          <a:p>
            <a:pPr algn="l"/>
            <a:r>
              <a:rPr lang="en-US" sz="1400" b="0" dirty="0" smtClean="0">
                <a:solidFill>
                  <a:schemeClr val="tx2"/>
                </a:solidFill>
              </a:rPr>
              <a:t>Applications of MAPSAT in Educational Research</a:t>
            </a:r>
            <a:endParaRPr lang="en-US" sz="1400" b="0" dirty="0">
              <a:solidFill>
                <a:schemeClr val="tx2"/>
              </a:solidFill>
            </a:endParaRPr>
          </a:p>
        </p:txBody>
      </p:sp>
      <p:sp>
        <p:nvSpPr>
          <p:cNvPr id="9" name="Text Placeholder 1"/>
          <p:cNvSpPr txBox="1">
            <a:spLocks/>
          </p:cNvSpPr>
          <p:nvPr/>
        </p:nvSpPr>
        <p:spPr>
          <a:xfrm>
            <a:off x="1524000" y="2974975"/>
            <a:ext cx="7123113" cy="2511425"/>
          </a:xfrm>
          <a:prstGeom prst="rect">
            <a:avLst/>
          </a:prstGeom>
        </p:spPr>
        <p:txBody>
          <a:bodyPr vert="horz" anchor="t">
            <a:normAutofit/>
          </a:bodyPr>
          <a:lstStyle/>
          <a:p>
            <a:pPr lvl="0">
              <a:spcBef>
                <a:spcPts val="700"/>
              </a:spcBef>
              <a:buClr>
                <a:schemeClr val="accent2"/>
              </a:buClr>
              <a:buSzPct val="60000"/>
            </a:pPr>
            <a:r>
              <a:rPr lang="en-US" sz="2800" b="1" dirty="0" smtClean="0">
                <a:solidFill>
                  <a:schemeClr val="tx2"/>
                </a:solidFill>
              </a:rPr>
              <a:t>Craig Howard</a:t>
            </a:r>
            <a:endParaRPr kumimoji="0" lang="en-US" sz="2800" b="1" i="0" u="none" strike="noStrike" kern="1200" cap="none" spc="0" normalizeH="0" baseline="0" noProof="0" dirty="0" smtClean="0">
              <a:ln>
                <a:noFill/>
              </a:ln>
              <a:solidFill>
                <a:schemeClr val="tx2"/>
              </a:solidFill>
              <a:effectLst/>
              <a:uLnTx/>
              <a:uFillTx/>
              <a:latin typeface="+mn-lt"/>
              <a:ea typeface="+mn-ea"/>
              <a:cs typeface="+mn-cs"/>
            </a:endParaRPr>
          </a:p>
        </p:txBody>
      </p:sp>
    </p:spTree>
    <p:extLst>
      <p:ext uri="{BB962C8B-B14F-4D97-AF65-F5344CB8AC3E}">
        <p14:creationId xmlns:p14="http://schemas.microsoft.com/office/powerpoint/2010/main" val="40812281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Media: Collaborative Video Annotation (CVA)</a:t>
            </a:r>
            <a:endParaRPr lang="en-US" dirty="0"/>
          </a:p>
        </p:txBody>
      </p:sp>
      <p:sp>
        <p:nvSpPr>
          <p:cNvPr id="3" name="Date Placeholder 2"/>
          <p:cNvSpPr>
            <a:spLocks noGrp="1"/>
          </p:cNvSpPr>
          <p:nvPr>
            <p:ph type="dt" sz="half" idx="10"/>
          </p:nvPr>
        </p:nvSpPr>
        <p:spPr/>
        <p:txBody>
          <a:bodyPr/>
          <a:lstStyle/>
          <a:p>
            <a:r>
              <a:rPr lang="en-US" dirty="0" smtClean="0"/>
              <a:t>AECT Jacksonville:  Nov. 9, 2011</a:t>
            </a:r>
            <a:endParaRPr lang="en-US" dirty="0"/>
          </a:p>
        </p:txBody>
      </p:sp>
      <p:sp>
        <p:nvSpPr>
          <p:cNvPr id="4" name="Footer Placeholder 3"/>
          <p:cNvSpPr>
            <a:spLocks noGrp="1"/>
          </p:cNvSpPr>
          <p:nvPr>
            <p:ph type="ftr" sz="quarter" idx="11"/>
          </p:nvPr>
        </p:nvSpPr>
        <p:spPr/>
        <p:txBody>
          <a:bodyPr/>
          <a:lstStyle/>
          <a:p>
            <a:r>
              <a:rPr lang="en-US" dirty="0" smtClean="0"/>
              <a:t>Applications of MAPSAT in Educational Research</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C3E7C5C7-A091-4451-BDC6-BDE18FBF0A0A}" type="slidenum">
              <a:rPr lang="en-US" smtClean="0"/>
              <a:pPr/>
              <a:t>37</a:t>
            </a:fld>
            <a:endParaRPr lang="en-US" dirty="0"/>
          </a:p>
        </p:txBody>
      </p:sp>
      <p:pic>
        <p:nvPicPr>
          <p:cNvPr id="7" name="YouTube_videocap_PropDefense.wmv">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4" cstate="print"/>
          <a:stretch>
            <a:fillRect/>
          </a:stretch>
        </p:blipFill>
        <p:spPr>
          <a:xfrm>
            <a:off x="1752600" y="1447800"/>
            <a:ext cx="5943600" cy="4457700"/>
          </a:xfrm>
          <a:prstGeom prst="rect">
            <a:avLst/>
          </a:prstGeom>
        </p:spPr>
      </p:pic>
    </p:spTree>
    <p:extLst>
      <p:ext uri="{BB962C8B-B14F-4D97-AF65-F5344CB8AC3E}">
        <p14:creationId xmlns:p14="http://schemas.microsoft.com/office/powerpoint/2010/main" val="12751222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706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goals of discussion interventions in pre-service teacher education</a:t>
            </a:r>
            <a:endParaRPr lang="en-US" dirty="0"/>
          </a:p>
        </p:txBody>
      </p:sp>
      <p:sp>
        <p:nvSpPr>
          <p:cNvPr id="3" name="Date Placeholder 2"/>
          <p:cNvSpPr>
            <a:spLocks noGrp="1"/>
          </p:cNvSpPr>
          <p:nvPr>
            <p:ph type="dt" sz="half" idx="10"/>
          </p:nvPr>
        </p:nvSpPr>
        <p:spPr/>
        <p:txBody>
          <a:bodyPr/>
          <a:lstStyle/>
          <a:p>
            <a:r>
              <a:rPr lang="en-US" dirty="0" smtClean="0"/>
              <a:t>AECT Jacksonville:  Nov. 9, 2011</a:t>
            </a:r>
            <a:endParaRPr lang="en-US" dirty="0"/>
          </a:p>
        </p:txBody>
      </p:sp>
      <p:sp>
        <p:nvSpPr>
          <p:cNvPr id="4" name="Footer Placeholder 3"/>
          <p:cNvSpPr>
            <a:spLocks noGrp="1"/>
          </p:cNvSpPr>
          <p:nvPr>
            <p:ph type="ftr" sz="quarter" idx="11"/>
          </p:nvPr>
        </p:nvSpPr>
        <p:spPr/>
        <p:txBody>
          <a:bodyPr/>
          <a:lstStyle/>
          <a:p>
            <a:r>
              <a:rPr lang="en-US" dirty="0" smtClean="0"/>
              <a:t>Applications of MAPSAT in Educational Research</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C3E7C5C7-A091-4451-BDC6-BDE18FBF0A0A}" type="slidenum">
              <a:rPr lang="en-US" smtClean="0"/>
              <a:pPr/>
              <a:t>38</a:t>
            </a:fld>
            <a:endParaRPr lang="en-US" dirty="0"/>
          </a:p>
        </p:txBody>
      </p:sp>
      <p:sp>
        <p:nvSpPr>
          <p:cNvPr id="6" name="Content Placeholder 5"/>
          <p:cNvSpPr>
            <a:spLocks noGrp="1"/>
          </p:cNvSpPr>
          <p:nvPr>
            <p:ph sz="quarter" idx="1"/>
          </p:nvPr>
        </p:nvSpPr>
        <p:spPr>
          <a:xfrm>
            <a:off x="533400" y="1981200"/>
            <a:ext cx="8153400" cy="3048000"/>
          </a:xfrm>
        </p:spPr>
        <p:txBody>
          <a:bodyPr/>
          <a:lstStyle/>
          <a:p>
            <a:r>
              <a:rPr lang="en-US" dirty="0" smtClean="0"/>
              <a:t>Learners should </a:t>
            </a:r>
            <a:r>
              <a:rPr lang="en-US" i="1" dirty="0" smtClean="0"/>
              <a:t>problematize, “step away and discuss objectively, considering how multiple factors relate.” (Crotty 1998, Rosean et al., 2010) </a:t>
            </a:r>
          </a:p>
          <a:p>
            <a:r>
              <a:rPr lang="en-US" dirty="0" smtClean="0"/>
              <a:t>Problematizing is most easily identified using Higher Order Thinking (HOT) ….</a:t>
            </a:r>
            <a:endParaRPr lang="en-US" dirty="0"/>
          </a:p>
        </p:txBody>
      </p:sp>
    </p:spTree>
    <p:extLst>
      <p:ext uri="{BB962C8B-B14F-4D97-AF65-F5344CB8AC3E}">
        <p14:creationId xmlns:p14="http://schemas.microsoft.com/office/powerpoint/2010/main" val="31930334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Target Performances of Higher Order Thinking (HOT)</a:t>
            </a:r>
            <a:endParaRPr lang="en-US" dirty="0"/>
          </a:p>
        </p:txBody>
      </p:sp>
      <p:sp>
        <p:nvSpPr>
          <p:cNvPr id="3" name="Date Placeholder 2"/>
          <p:cNvSpPr>
            <a:spLocks noGrp="1"/>
          </p:cNvSpPr>
          <p:nvPr>
            <p:ph type="dt" sz="half" idx="10"/>
          </p:nvPr>
        </p:nvSpPr>
        <p:spPr/>
        <p:txBody>
          <a:bodyPr/>
          <a:lstStyle/>
          <a:p>
            <a:r>
              <a:rPr lang="en-US" dirty="0" smtClean="0"/>
              <a:t>AECT Jacksonville:  Nov. 9, 2011</a:t>
            </a:r>
            <a:endParaRPr lang="en-US" dirty="0"/>
          </a:p>
        </p:txBody>
      </p:sp>
      <p:sp>
        <p:nvSpPr>
          <p:cNvPr id="4" name="Footer Placeholder 3"/>
          <p:cNvSpPr>
            <a:spLocks noGrp="1"/>
          </p:cNvSpPr>
          <p:nvPr>
            <p:ph type="ftr" sz="quarter" idx="11"/>
          </p:nvPr>
        </p:nvSpPr>
        <p:spPr/>
        <p:txBody>
          <a:bodyPr/>
          <a:lstStyle/>
          <a:p>
            <a:r>
              <a:rPr lang="en-US" dirty="0" smtClean="0"/>
              <a:t>Applications of MAPSAT in Educational Research</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C3E7C5C7-A091-4451-BDC6-BDE18FBF0A0A}" type="slidenum">
              <a:rPr lang="en-US" smtClean="0"/>
              <a:pPr/>
              <a:t>39</a:t>
            </a:fld>
            <a:endParaRPr lang="en-US" dirty="0"/>
          </a:p>
        </p:txBody>
      </p:sp>
      <p:sp>
        <p:nvSpPr>
          <p:cNvPr id="6" name="Content Placeholder 5"/>
          <p:cNvSpPr>
            <a:spLocks noGrp="1"/>
          </p:cNvSpPr>
          <p:nvPr>
            <p:ph sz="quarter" idx="1"/>
          </p:nvPr>
        </p:nvSpPr>
        <p:spPr/>
        <p:txBody>
          <a:bodyPr>
            <a:normAutofit fontScale="92500" lnSpcReduction="10000"/>
          </a:bodyPr>
          <a:lstStyle/>
          <a:p>
            <a:r>
              <a:rPr lang="en-US" i="1" dirty="0" smtClean="0">
                <a:solidFill>
                  <a:srgbClr val="00B0F0"/>
                </a:solidFill>
              </a:rPr>
              <a:t>Analysis</a:t>
            </a:r>
            <a:r>
              <a:rPr lang="en-US" dirty="0" smtClean="0"/>
              <a:t> (Booth &amp; Hultén, 2003; Gunawardena et al., 1997; Hara et al., 2000; Henri, 1992; Marra, 2006; Marra et al., 2004; Newman et al., 1997; Pena-Shaff et al., 2004; Pena-Shaff &amp; Nichols 2004). </a:t>
            </a:r>
          </a:p>
          <a:p>
            <a:r>
              <a:rPr lang="en-US" i="1" dirty="0" smtClean="0">
                <a:solidFill>
                  <a:srgbClr val="00B0F0"/>
                </a:solidFill>
              </a:rPr>
              <a:t>Applications</a:t>
            </a:r>
            <a:r>
              <a:rPr lang="en-US" dirty="0" smtClean="0"/>
              <a:t> (Gunawardena et al., 1997; Hara et al., 2000; Henri, 1992; Marra, 2006; Marra et al., 2004; Newman et al., 1997; Pena-Shaff et al., 2004; Pena-Shaff &amp; Nichols, 2004). </a:t>
            </a:r>
          </a:p>
          <a:p>
            <a:r>
              <a:rPr lang="en-US" i="1" dirty="0" smtClean="0">
                <a:solidFill>
                  <a:srgbClr val="00B0F0"/>
                </a:solidFill>
              </a:rPr>
              <a:t>Modesty</a:t>
            </a:r>
            <a:r>
              <a:rPr lang="en-US" dirty="0" smtClean="0"/>
              <a:t> (Preston, 2010)</a:t>
            </a:r>
            <a:r>
              <a:rPr lang="en-US" i="1" dirty="0" smtClean="0"/>
              <a:t> </a:t>
            </a:r>
            <a:r>
              <a:rPr lang="en-US" dirty="0" smtClean="0"/>
              <a:t>is an aspect of higher order thinking unique to discussions among pre-service teachers. </a:t>
            </a:r>
            <a:endParaRPr lang="en-US" dirty="0"/>
          </a:p>
        </p:txBody>
      </p:sp>
    </p:spTree>
    <p:extLst>
      <p:ext uri="{BB962C8B-B14F-4D97-AF65-F5344CB8AC3E}">
        <p14:creationId xmlns:p14="http://schemas.microsoft.com/office/powerpoint/2010/main" val="6787943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200" dirty="0" smtClean="0"/>
              <a:t>Goal of research is to create knowledge</a:t>
            </a:r>
            <a:endParaRPr lang="en-US" sz="3200" dirty="0"/>
          </a:p>
        </p:txBody>
      </p:sp>
      <p:sp>
        <p:nvSpPr>
          <p:cNvPr id="4" name="Date Placeholder 3"/>
          <p:cNvSpPr>
            <a:spLocks noGrp="1"/>
          </p:cNvSpPr>
          <p:nvPr>
            <p:ph type="dt" sz="half" idx="10"/>
          </p:nvPr>
        </p:nvSpPr>
        <p:spPr/>
        <p:txBody>
          <a:bodyPr/>
          <a:lstStyle/>
          <a:p>
            <a:r>
              <a:rPr lang="en-US" smtClean="0"/>
              <a:t>AECT Jacksonville:  Nov. 9, 2011</a:t>
            </a:r>
            <a:endParaRPr lang="en-US" dirty="0"/>
          </a:p>
        </p:txBody>
      </p:sp>
      <p:sp>
        <p:nvSpPr>
          <p:cNvPr id="6" name="Footer Placeholder 5"/>
          <p:cNvSpPr>
            <a:spLocks noGrp="1"/>
          </p:cNvSpPr>
          <p:nvPr>
            <p:ph type="ftr" sz="quarter" idx="11"/>
          </p:nvPr>
        </p:nvSpPr>
        <p:spPr/>
        <p:txBody>
          <a:bodyPr/>
          <a:lstStyle/>
          <a:p>
            <a:r>
              <a:rPr lang="en-US" smtClean="0"/>
              <a:t>Applications of MAPSAT in Educational Research</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C3E7C5C7-A091-4451-BDC6-BDE18FBF0A0A}" type="slidenum">
              <a:rPr lang="en-US" smtClean="0"/>
              <a:pPr/>
              <a:t>4</a:t>
            </a:fld>
            <a:endParaRPr lang="en-US"/>
          </a:p>
        </p:txBody>
      </p:sp>
      <p:sp>
        <p:nvSpPr>
          <p:cNvPr id="8" name="Content Placeholder 7"/>
          <p:cNvSpPr>
            <a:spLocks noGrp="1"/>
          </p:cNvSpPr>
          <p:nvPr>
            <p:ph sz="quarter" idx="1"/>
          </p:nvPr>
        </p:nvSpPr>
        <p:spPr/>
        <p:txBody>
          <a:bodyPr>
            <a:normAutofit fontScale="55000" lnSpcReduction="20000"/>
          </a:bodyPr>
          <a:lstStyle/>
          <a:p>
            <a:r>
              <a:rPr lang="en-US" sz="3600" dirty="0" smtClean="0"/>
              <a:t>Knowledge:  recorded signs of knowing (cf. Peirce, 1932; Short, 2007)</a:t>
            </a:r>
          </a:p>
          <a:p>
            <a:r>
              <a:rPr lang="en-US" sz="3600" dirty="0" smtClean="0"/>
              <a:t>Educology:  knowledge of education (Steiner, 1988)</a:t>
            </a:r>
          </a:p>
          <a:p>
            <a:r>
              <a:rPr lang="en-US" sz="3600" dirty="0" smtClean="0"/>
              <a:t>Epistemologically</a:t>
            </a:r>
            <a:r>
              <a:rPr lang="en-US" sz="3600" dirty="0" smtClean="0"/>
              <a:t>, there are 3 basic kinds of educology.  Knowledge of:</a:t>
            </a:r>
          </a:p>
          <a:p>
            <a:pPr lvl="1"/>
            <a:r>
              <a:rPr lang="en-US" sz="2900" dirty="0" smtClean="0"/>
              <a:t>That one (</a:t>
            </a:r>
            <a:r>
              <a:rPr lang="en-US" sz="2900" dirty="0" err="1" smtClean="0"/>
              <a:t>unical</a:t>
            </a:r>
            <a:r>
              <a:rPr lang="en-US" sz="2900" dirty="0" smtClean="0"/>
              <a:t>):  signs of a unique phenomenon (none other)</a:t>
            </a:r>
          </a:p>
          <a:p>
            <a:pPr lvl="1"/>
            <a:r>
              <a:rPr lang="en-US" sz="2900" dirty="0" smtClean="0"/>
              <a:t>How to do (practical):  signs of a way a person can do something (performative)</a:t>
            </a:r>
          </a:p>
          <a:p>
            <a:pPr lvl="1"/>
            <a:r>
              <a:rPr lang="en-US" sz="2900" dirty="0" smtClean="0"/>
              <a:t>That (theoretical):  signs of categories of </a:t>
            </a:r>
            <a:r>
              <a:rPr lang="en-US" sz="2900" dirty="0" smtClean="0"/>
              <a:t>phenomena; classificatory; </a:t>
            </a:r>
            <a:r>
              <a:rPr lang="en-US" sz="2900" dirty="0" smtClean="0"/>
              <a:t>generalizable</a:t>
            </a:r>
          </a:p>
          <a:p>
            <a:pPr lvl="2"/>
            <a:r>
              <a:rPr lang="en-US" sz="2900" dirty="0" smtClean="0"/>
              <a:t>Instantial:  categorize instances of phenomena by a </a:t>
            </a:r>
            <a:r>
              <a:rPr lang="en-US" sz="2900" dirty="0" smtClean="0"/>
              <a:t>symbolic sign (</a:t>
            </a:r>
            <a:r>
              <a:rPr lang="en-US" sz="2900" dirty="0" smtClean="0"/>
              <a:t>e.g., rain, snow, male, female, </a:t>
            </a:r>
            <a:r>
              <a:rPr lang="en-US" sz="29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a:t>
            </a:r>
            <a:r>
              <a:rPr lang="en-US" sz="2900" dirty="0" smtClean="0"/>
              <a:t>, </a:t>
            </a:r>
            <a:r>
              <a:rPr lang="en-US" sz="29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t>
            </a:r>
            <a:r>
              <a:rPr lang="en-US" sz="2900" dirty="0" smtClean="0"/>
              <a:t>)</a:t>
            </a:r>
          </a:p>
          <a:p>
            <a:pPr lvl="2"/>
            <a:r>
              <a:rPr lang="en-US" sz="2900" dirty="0" smtClean="0"/>
              <a:t>Relational:  associations between 2 or more categories of phenomena </a:t>
            </a:r>
            <a:br>
              <a:rPr lang="en-US" sz="2900" dirty="0" smtClean="0"/>
            </a:br>
            <a:r>
              <a:rPr lang="en-US" sz="2900" dirty="0" smtClean="0"/>
              <a:t>(e.g., </a:t>
            </a:r>
            <a:r>
              <a:rPr lang="en-US" sz="29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 </a:t>
            </a:r>
            <a:r>
              <a:rPr lang="en-US" sz="2900" dirty="0" smtClean="0">
                <a:solidFill>
                  <a:srgbClr val="DD8047"/>
                </a:solidFill>
              </a:rPr>
              <a:t>relation</a:t>
            </a:r>
            <a:r>
              <a:rPr lang="en-US" sz="2900" dirty="0" smtClean="0"/>
              <a:t> </a:t>
            </a:r>
            <a:r>
              <a:rPr lang="en-US" sz="29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t>
            </a:r>
            <a:r>
              <a:rPr lang="en-US" sz="2900" dirty="0" smtClean="0"/>
              <a:t>)</a:t>
            </a:r>
          </a:p>
          <a:p>
            <a:pPr lvl="3"/>
            <a:r>
              <a:rPr lang="en-US" sz="2900" dirty="0" smtClean="0">
                <a:solidFill>
                  <a:srgbClr val="DD8047"/>
                </a:solidFill>
              </a:rPr>
              <a:t>Scientific</a:t>
            </a:r>
            <a:r>
              <a:rPr lang="en-US" sz="2900" dirty="0" smtClean="0"/>
              <a:t>:  </a:t>
            </a:r>
            <a:r>
              <a:rPr lang="en-US" sz="2900" dirty="0" smtClean="0"/>
              <a:t>Claims* </a:t>
            </a:r>
            <a:r>
              <a:rPr lang="en-US" sz="2900" dirty="0" smtClean="0"/>
              <a:t>to explain or predict empirical phenomena (non-axiological; empirical; correspondence to observed phenomena)</a:t>
            </a:r>
          </a:p>
          <a:p>
            <a:pPr lvl="3"/>
            <a:r>
              <a:rPr lang="en-US" sz="2900" dirty="0" smtClean="0">
                <a:solidFill>
                  <a:srgbClr val="DD8047"/>
                </a:solidFill>
              </a:rPr>
              <a:t>Praxiological</a:t>
            </a:r>
            <a:r>
              <a:rPr lang="en-US" sz="2900" dirty="0" smtClean="0"/>
              <a:t>:  </a:t>
            </a:r>
            <a:r>
              <a:rPr lang="en-US" sz="2900" dirty="0" smtClean="0"/>
              <a:t>Claims* </a:t>
            </a:r>
            <a:r>
              <a:rPr lang="en-US" sz="2900" dirty="0" smtClean="0"/>
              <a:t>about means to achieve ends (axiological; empirical; instrumental value)</a:t>
            </a:r>
          </a:p>
          <a:p>
            <a:pPr lvl="3"/>
            <a:r>
              <a:rPr lang="en-US" sz="2900" dirty="0" smtClean="0"/>
              <a:t>Philosophical:  </a:t>
            </a:r>
            <a:r>
              <a:rPr lang="en-US" sz="2900" dirty="0" smtClean="0"/>
              <a:t>Claims* </a:t>
            </a:r>
            <a:r>
              <a:rPr lang="en-US" sz="2900" dirty="0" smtClean="0"/>
              <a:t>about what is worthwhile (axiological; non-empirical; intrinsic value)</a:t>
            </a:r>
          </a:p>
          <a:p>
            <a:pPr lvl="2"/>
            <a:r>
              <a:rPr lang="en-US" sz="2900" dirty="0" smtClean="0"/>
              <a:t>Criterial:  rationally justifiable norms for judgment of categories of </a:t>
            </a:r>
            <a:r>
              <a:rPr lang="en-US" sz="2900" dirty="0" smtClean="0"/>
              <a:t>phenomena</a:t>
            </a:r>
          </a:p>
          <a:p>
            <a:pPr marL="411480" lvl="1" indent="0">
              <a:buNone/>
            </a:pPr>
            <a:r>
              <a:rPr lang="en-US" sz="1600" dirty="0" smtClean="0"/>
              <a:t>*A knowledge claim is a set of signs, such as a sentence in English or Chinese, or it could be a mathematical expression to represent phenomena.</a:t>
            </a:r>
            <a:endParaRPr lang="en-US" sz="1600" dirty="0"/>
          </a:p>
        </p:txBody>
      </p:sp>
    </p:spTree>
    <p:extLst>
      <p:ext uri="{BB962C8B-B14F-4D97-AF65-F5344CB8AC3E}">
        <p14:creationId xmlns:p14="http://schemas.microsoft.com/office/powerpoint/2010/main" val="14505573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opportunities for scaffolds in the new  media</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C3E7C5C7-A091-4451-BDC6-BDE18FBF0A0A}" type="slidenum">
              <a:rPr lang="en-US" smtClean="0"/>
              <a:pPr/>
              <a:t>40</a:t>
            </a:fld>
            <a:endParaRPr lang="en-US" dirty="0"/>
          </a:p>
        </p:txBody>
      </p:sp>
      <p:sp>
        <p:nvSpPr>
          <p:cNvPr id="6" name="Content Placeholder 5"/>
          <p:cNvSpPr>
            <a:spLocks noGrp="1"/>
          </p:cNvSpPr>
          <p:nvPr>
            <p:ph sz="quarter" idx="1"/>
          </p:nvPr>
        </p:nvSpPr>
        <p:spPr/>
        <p:txBody>
          <a:bodyPr>
            <a:normAutofit lnSpcReduction="10000"/>
          </a:bodyPr>
          <a:lstStyle/>
          <a:p>
            <a:r>
              <a:rPr lang="en-US" dirty="0" smtClean="0"/>
              <a:t>Control (n=44): CVA over a 2 week period</a:t>
            </a:r>
          </a:p>
          <a:p>
            <a:r>
              <a:rPr lang="en-US" dirty="0" smtClean="0"/>
              <a:t>Staggered participation (n=49): Learners were required to participate in two stages instead of one; a minimum of 3 annotations were required in each week instead of just 6 over the 2 week life of the task. </a:t>
            </a:r>
          </a:p>
          <a:p>
            <a:r>
              <a:rPr lang="en-US" dirty="0" smtClean="0"/>
              <a:t>Planted modeled discourse (n=48): An expert session was held and the </a:t>
            </a:r>
            <a:r>
              <a:rPr lang="en-US" smtClean="0"/>
              <a:t>4 </a:t>
            </a:r>
            <a:r>
              <a:rPr lang="en-US" smtClean="0"/>
              <a:t>interlocutors</a:t>
            </a:r>
            <a:r>
              <a:rPr lang="en-US" dirty="0" smtClean="0"/>
              <a:t>’ contributions were molded into a pair of “speakers” and planted into the space before learners entered.</a:t>
            </a:r>
          </a:p>
          <a:p>
            <a:endParaRPr lang="en-US" dirty="0" smtClean="0"/>
          </a:p>
          <a:p>
            <a:endParaRPr lang="en-US" dirty="0"/>
          </a:p>
        </p:txBody>
      </p:sp>
      <p:sp>
        <p:nvSpPr>
          <p:cNvPr id="7" name="Date Placeholder 4"/>
          <p:cNvSpPr>
            <a:spLocks noGrp="1"/>
          </p:cNvSpPr>
          <p:nvPr>
            <p:ph type="dt" sz="half" idx="10"/>
          </p:nvPr>
        </p:nvSpPr>
        <p:spPr>
          <a:xfrm>
            <a:off x="6096000" y="6492875"/>
            <a:ext cx="2667000" cy="365125"/>
          </a:xfrm>
        </p:spPr>
        <p:txBody>
          <a:bodyPr/>
          <a:lstStyle/>
          <a:p>
            <a:r>
              <a:rPr lang="en-US" dirty="0" smtClean="0"/>
              <a:t>AECT Jacksonville:  Nov. 9, 2011</a:t>
            </a:r>
            <a:endParaRPr lang="en-US" dirty="0"/>
          </a:p>
        </p:txBody>
      </p:sp>
      <p:sp>
        <p:nvSpPr>
          <p:cNvPr id="8" name="Footer Placeholder 6"/>
          <p:cNvSpPr>
            <a:spLocks noGrp="1"/>
          </p:cNvSpPr>
          <p:nvPr>
            <p:ph type="ftr" sz="quarter" idx="11"/>
          </p:nvPr>
        </p:nvSpPr>
        <p:spPr>
          <a:xfrm>
            <a:off x="609600" y="6492875"/>
            <a:ext cx="5421083" cy="365125"/>
          </a:xfrm>
        </p:spPr>
        <p:txBody>
          <a:bodyPr/>
          <a:lstStyle/>
          <a:p>
            <a:pPr algn="l"/>
            <a:r>
              <a:rPr lang="en-US" dirty="0" smtClean="0"/>
              <a:t>Applications of MAPSAT in Educational Research</a:t>
            </a:r>
            <a:endParaRPr lang="en-US" dirty="0"/>
          </a:p>
        </p:txBody>
      </p:sp>
    </p:spTree>
    <p:extLst>
      <p:ext uri="{BB962C8B-B14F-4D97-AF65-F5344CB8AC3E}">
        <p14:creationId xmlns:p14="http://schemas.microsoft.com/office/powerpoint/2010/main" val="16838968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C3E7C5C7-A091-4451-BDC6-BDE18FBF0A0A}" type="slidenum">
              <a:rPr lang="en-US" smtClean="0"/>
              <a:pPr/>
              <a:t>41</a:t>
            </a:fld>
            <a:endParaRPr lang="en-US" dirty="0"/>
          </a:p>
        </p:txBody>
      </p:sp>
      <p:sp>
        <p:nvSpPr>
          <p:cNvPr id="6" name="Content Placeholder 5"/>
          <p:cNvSpPr>
            <a:spLocks noGrp="1"/>
          </p:cNvSpPr>
          <p:nvPr>
            <p:ph sz="quarter" idx="1"/>
          </p:nvPr>
        </p:nvSpPr>
        <p:spPr/>
        <p:txBody>
          <a:bodyPr>
            <a:normAutofit/>
          </a:bodyPr>
          <a:lstStyle/>
          <a:p>
            <a:pPr marL="514350" lvl="0" indent="-514350">
              <a:buFont typeface="+mj-lt"/>
              <a:buAutoNum type="arabicPeriod"/>
            </a:pPr>
            <a:r>
              <a:rPr lang="en-US" dirty="0" smtClean="0"/>
              <a:t>How do 2 different scaffolds compare to an un-scaffolded version of a Collaborative Video Annotated (CVA) discussion in terms of the frequencies of Higher Order Thinking (HOT).</a:t>
            </a:r>
          </a:p>
          <a:p>
            <a:pPr marL="514350" lvl="0" indent="-514350">
              <a:buFont typeface="+mj-lt"/>
              <a:buAutoNum type="arabicPeriod"/>
            </a:pPr>
            <a:r>
              <a:rPr lang="en-US" dirty="0" smtClean="0"/>
              <a:t>What discussion contributions precipitate HOT? </a:t>
            </a:r>
          </a:p>
          <a:p>
            <a:endParaRPr lang="en-US" dirty="0"/>
          </a:p>
        </p:txBody>
      </p:sp>
      <p:sp>
        <p:nvSpPr>
          <p:cNvPr id="7" name="Date Placeholder 4"/>
          <p:cNvSpPr>
            <a:spLocks noGrp="1"/>
          </p:cNvSpPr>
          <p:nvPr>
            <p:ph type="dt" sz="half" idx="10"/>
          </p:nvPr>
        </p:nvSpPr>
        <p:spPr>
          <a:xfrm>
            <a:off x="6096000" y="6492875"/>
            <a:ext cx="2667000" cy="365125"/>
          </a:xfrm>
        </p:spPr>
        <p:txBody>
          <a:bodyPr/>
          <a:lstStyle/>
          <a:p>
            <a:r>
              <a:rPr lang="en-US" dirty="0" smtClean="0"/>
              <a:t>AECT Jacksonville:  Nov. 9, 2011</a:t>
            </a:r>
            <a:endParaRPr lang="en-US" dirty="0"/>
          </a:p>
        </p:txBody>
      </p:sp>
      <p:sp>
        <p:nvSpPr>
          <p:cNvPr id="8" name="Footer Placeholder 6"/>
          <p:cNvSpPr>
            <a:spLocks noGrp="1"/>
          </p:cNvSpPr>
          <p:nvPr>
            <p:ph type="ftr" sz="quarter" idx="11"/>
          </p:nvPr>
        </p:nvSpPr>
        <p:spPr>
          <a:xfrm>
            <a:off x="609600" y="6492875"/>
            <a:ext cx="5421083" cy="365125"/>
          </a:xfrm>
        </p:spPr>
        <p:txBody>
          <a:bodyPr/>
          <a:lstStyle/>
          <a:p>
            <a:pPr algn="l"/>
            <a:r>
              <a:rPr lang="en-US" dirty="0" smtClean="0"/>
              <a:t>Applications of MAPSAT in Educational Research</a:t>
            </a:r>
            <a:endParaRPr lang="en-US" dirty="0"/>
          </a:p>
        </p:txBody>
      </p:sp>
    </p:spTree>
    <p:extLst>
      <p:ext uri="{BB962C8B-B14F-4D97-AF65-F5344CB8AC3E}">
        <p14:creationId xmlns:p14="http://schemas.microsoft.com/office/powerpoint/2010/main" val="42159522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315200" cy="609600"/>
          </a:xfrm>
        </p:spPr>
        <p:txBody>
          <a:bodyPr>
            <a:normAutofit fontScale="90000"/>
          </a:bodyPr>
          <a:lstStyle/>
          <a:p>
            <a:r>
              <a:rPr lang="en-US" dirty="0" smtClean="0"/>
              <a:t>The codebook</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C3E7C5C7-A091-4451-BDC6-BDE18FBF0A0A}" type="slidenum">
              <a:rPr lang="en-US" smtClean="0"/>
              <a:pPr/>
              <a:t>42</a:t>
            </a:fld>
            <a:endParaRPr lang="en-US" dirty="0"/>
          </a:p>
        </p:txBody>
      </p:sp>
      <p:sp>
        <p:nvSpPr>
          <p:cNvPr id="7" name="Date Placeholder 4"/>
          <p:cNvSpPr>
            <a:spLocks noGrp="1"/>
          </p:cNvSpPr>
          <p:nvPr>
            <p:ph type="dt" sz="half" idx="10"/>
          </p:nvPr>
        </p:nvSpPr>
        <p:spPr>
          <a:xfrm>
            <a:off x="6096000" y="6492875"/>
            <a:ext cx="2667000" cy="365125"/>
          </a:xfrm>
        </p:spPr>
        <p:txBody>
          <a:bodyPr/>
          <a:lstStyle/>
          <a:p>
            <a:r>
              <a:rPr lang="en-US" dirty="0" smtClean="0"/>
              <a:t>AECT Jacksonville:  Nov. 9, 2011</a:t>
            </a:r>
            <a:endParaRPr lang="en-US" dirty="0"/>
          </a:p>
        </p:txBody>
      </p:sp>
      <p:sp>
        <p:nvSpPr>
          <p:cNvPr id="8" name="Footer Placeholder 6"/>
          <p:cNvSpPr>
            <a:spLocks noGrp="1"/>
          </p:cNvSpPr>
          <p:nvPr>
            <p:ph type="ftr" sz="quarter" idx="11"/>
          </p:nvPr>
        </p:nvSpPr>
        <p:spPr>
          <a:xfrm>
            <a:off x="609600" y="6492875"/>
            <a:ext cx="5421083" cy="365125"/>
          </a:xfrm>
        </p:spPr>
        <p:txBody>
          <a:bodyPr/>
          <a:lstStyle/>
          <a:p>
            <a:pPr algn="l"/>
            <a:r>
              <a:rPr lang="en-US" dirty="0" smtClean="0"/>
              <a:t>Applications of MAPSAT in Educational Research</a:t>
            </a:r>
            <a:endParaRPr lang="en-US" dirty="0"/>
          </a:p>
        </p:txBody>
      </p:sp>
      <p:pic>
        <p:nvPicPr>
          <p:cNvPr id="3" name="Picture 1"/>
          <p:cNvPicPr>
            <a:picLocks noChangeAspect="1" noChangeArrowheads="1"/>
          </p:cNvPicPr>
          <p:nvPr/>
        </p:nvPicPr>
        <p:blipFill>
          <a:blip r:embed="rId3" cstate="print"/>
          <a:srcRect/>
          <a:stretch>
            <a:fillRect/>
          </a:stretch>
        </p:blipFill>
        <p:spPr bwMode="auto">
          <a:xfrm>
            <a:off x="914400" y="1524000"/>
            <a:ext cx="7705725" cy="4343400"/>
          </a:xfrm>
          <a:prstGeom prst="rect">
            <a:avLst/>
          </a:prstGeom>
          <a:noFill/>
          <a:ln w="9525">
            <a:noFill/>
            <a:miter lim="800000"/>
            <a:headEnd/>
            <a:tailEnd/>
          </a:ln>
        </p:spPr>
      </p:pic>
    </p:spTree>
    <p:extLst>
      <p:ext uri="{BB962C8B-B14F-4D97-AF65-F5344CB8AC3E}">
        <p14:creationId xmlns:p14="http://schemas.microsoft.com/office/powerpoint/2010/main" val="10600939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648200" y="1143000"/>
            <a:ext cx="2895600" cy="5486400"/>
          </a:xfrm>
          <a:prstGeom prst="roundRect">
            <a:avLst/>
          </a:prstGeom>
          <a:solidFill>
            <a:srgbClr val="A6A138">
              <a:alpha val="73725"/>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smtClean="0"/>
          </a:p>
          <a:p>
            <a:pPr algn="ctr"/>
            <a:endParaRPr lang="en-US" dirty="0"/>
          </a:p>
          <a:p>
            <a:pPr algn="ctr"/>
            <a:endParaRPr lang="en-US" dirty="0" smtClean="0"/>
          </a:p>
          <a:p>
            <a:pPr algn="ctr"/>
            <a:r>
              <a:rPr lang="en-US" dirty="0" smtClean="0">
                <a:solidFill>
                  <a:schemeClr val="bg1"/>
                </a:solidFill>
              </a:rPr>
              <a:t>Cognitive contributions</a:t>
            </a:r>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a:p>
        </p:txBody>
      </p:sp>
      <p:sp>
        <p:nvSpPr>
          <p:cNvPr id="5" name="Rounded Rectangle 4"/>
          <p:cNvSpPr/>
          <p:nvPr/>
        </p:nvSpPr>
        <p:spPr>
          <a:xfrm>
            <a:off x="5105400" y="3352800"/>
            <a:ext cx="1981200" cy="30480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r>
              <a:rPr lang="en-US" dirty="0" smtClean="0"/>
              <a:t>3 types of HOT</a:t>
            </a:r>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p:txBody>
      </p:sp>
      <p:sp>
        <p:nvSpPr>
          <p:cNvPr id="6" name="Snip Single Corner Rectangle 5"/>
          <p:cNvSpPr/>
          <p:nvPr/>
        </p:nvSpPr>
        <p:spPr>
          <a:xfrm>
            <a:off x="5334000" y="3962400"/>
            <a:ext cx="1600200" cy="533400"/>
          </a:xfrm>
          <a:prstGeom prst="snip1Rect">
            <a:avLst/>
          </a:prstGeom>
          <a:solidFill>
            <a:srgbClr val="D38A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Applications </a:t>
            </a:r>
            <a:endParaRPr lang="en-US" dirty="0"/>
          </a:p>
        </p:txBody>
      </p:sp>
      <p:sp>
        <p:nvSpPr>
          <p:cNvPr id="7" name="Snip Single Corner Rectangle 6"/>
          <p:cNvSpPr/>
          <p:nvPr/>
        </p:nvSpPr>
        <p:spPr>
          <a:xfrm>
            <a:off x="5334000" y="4572000"/>
            <a:ext cx="1600200" cy="609600"/>
          </a:xfrm>
          <a:prstGeom prst="snip1Rect">
            <a:avLst/>
          </a:prstGeom>
          <a:solidFill>
            <a:srgbClr val="D38A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Modesty</a:t>
            </a:r>
            <a:endParaRPr lang="en-US" dirty="0"/>
          </a:p>
        </p:txBody>
      </p:sp>
      <p:sp>
        <p:nvSpPr>
          <p:cNvPr id="8" name="Snip Single Corner Rectangle 7"/>
          <p:cNvSpPr/>
          <p:nvPr/>
        </p:nvSpPr>
        <p:spPr>
          <a:xfrm>
            <a:off x="5334000" y="5334000"/>
            <a:ext cx="1600200" cy="838200"/>
          </a:xfrm>
          <a:prstGeom prst="snip1Rect">
            <a:avLst/>
          </a:prstGeom>
          <a:solidFill>
            <a:srgbClr val="D38A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Analysis </a:t>
            </a:r>
            <a:endParaRPr lang="en-US" dirty="0"/>
          </a:p>
        </p:txBody>
      </p:sp>
      <p:sp>
        <p:nvSpPr>
          <p:cNvPr id="9" name="Snip Single Corner Rectangle 8"/>
          <p:cNvSpPr/>
          <p:nvPr/>
        </p:nvSpPr>
        <p:spPr>
          <a:xfrm>
            <a:off x="5257800" y="2133600"/>
            <a:ext cx="1828800" cy="304800"/>
          </a:xfrm>
          <a:prstGeom prst="snip1Rect">
            <a:avLst/>
          </a:prstGeom>
          <a:solidFill>
            <a:srgbClr val="D38A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Greetings </a:t>
            </a:r>
            <a:endParaRPr lang="en-US" dirty="0"/>
          </a:p>
        </p:txBody>
      </p:sp>
      <p:sp>
        <p:nvSpPr>
          <p:cNvPr id="10" name="Snip Single Corner Rectangle 9"/>
          <p:cNvSpPr/>
          <p:nvPr/>
        </p:nvSpPr>
        <p:spPr>
          <a:xfrm>
            <a:off x="5257800" y="2514600"/>
            <a:ext cx="1828800" cy="304800"/>
          </a:xfrm>
          <a:prstGeom prst="snip1Rect">
            <a:avLst/>
          </a:prstGeom>
          <a:solidFill>
            <a:srgbClr val="D38A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Observations </a:t>
            </a:r>
            <a:endParaRPr lang="en-US" dirty="0"/>
          </a:p>
        </p:txBody>
      </p:sp>
      <p:sp>
        <p:nvSpPr>
          <p:cNvPr id="31" name="Oval 30"/>
          <p:cNvSpPr/>
          <p:nvPr/>
        </p:nvSpPr>
        <p:spPr>
          <a:xfrm>
            <a:off x="5257800" y="3200400"/>
            <a:ext cx="1676400" cy="838200"/>
          </a:xfrm>
          <a:prstGeom prst="ellipse">
            <a:avLst/>
          </a:prstGeom>
          <a:solidFill>
            <a:schemeClr val="accent6">
              <a:lumMod val="40000"/>
              <a:lumOff val="60000"/>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itle 1"/>
          <p:cNvSpPr>
            <a:spLocks noGrp="1"/>
          </p:cNvSpPr>
          <p:nvPr>
            <p:ph type="title"/>
          </p:nvPr>
        </p:nvSpPr>
        <p:spPr>
          <a:xfrm>
            <a:off x="990600" y="381000"/>
            <a:ext cx="7315200" cy="609600"/>
          </a:xfrm>
        </p:spPr>
        <p:txBody>
          <a:bodyPr>
            <a:normAutofit fontScale="90000"/>
          </a:bodyPr>
          <a:lstStyle/>
          <a:p>
            <a:r>
              <a:rPr lang="en-US" dirty="0" smtClean="0"/>
              <a:t>Joint occurrences of Substance and Conditions</a:t>
            </a:r>
            <a:endParaRPr lang="en-US" dirty="0"/>
          </a:p>
        </p:txBody>
      </p:sp>
      <p:sp>
        <p:nvSpPr>
          <p:cNvPr id="34" name="Snip Single Corner Rectangle 33"/>
          <p:cNvSpPr/>
          <p:nvPr/>
        </p:nvSpPr>
        <p:spPr>
          <a:xfrm>
            <a:off x="5257800" y="1752600"/>
            <a:ext cx="1828800" cy="304800"/>
          </a:xfrm>
          <a:prstGeom prst="snip1Rect">
            <a:avLst/>
          </a:prstGeom>
          <a:solidFill>
            <a:srgbClr val="D38A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Null / other</a:t>
            </a:r>
            <a:endParaRPr lang="en-US" dirty="0"/>
          </a:p>
        </p:txBody>
      </p:sp>
      <p:sp>
        <p:nvSpPr>
          <p:cNvPr id="19" name="TextBox 18"/>
          <p:cNvSpPr txBox="1"/>
          <p:nvPr/>
        </p:nvSpPr>
        <p:spPr>
          <a:xfrm>
            <a:off x="914400" y="2286000"/>
            <a:ext cx="2743200" cy="2778196"/>
          </a:xfrm>
          <a:prstGeom prst="rect">
            <a:avLst/>
          </a:prstGeom>
          <a:noFill/>
        </p:spPr>
        <p:txBody>
          <a:bodyPr wrap="square" rtlCol="0">
            <a:spAutoFit/>
          </a:bodyPr>
          <a:lstStyle/>
          <a:p>
            <a:pPr marL="320040" indent="-320040">
              <a:lnSpc>
                <a:spcPct val="90000"/>
              </a:lnSpc>
              <a:spcBef>
                <a:spcPts val="700"/>
              </a:spcBef>
              <a:buClr>
                <a:schemeClr val="accent2"/>
              </a:buClr>
              <a:buSzPct val="60000"/>
              <a:buFont typeface="Wingdings"/>
              <a:buChar char=""/>
            </a:pPr>
            <a:r>
              <a:rPr lang="en-US" sz="2700" dirty="0" smtClean="0"/>
              <a:t>Control</a:t>
            </a:r>
          </a:p>
          <a:p>
            <a:pPr marL="320040" indent="-320040">
              <a:lnSpc>
                <a:spcPct val="90000"/>
              </a:lnSpc>
              <a:spcBef>
                <a:spcPts val="700"/>
              </a:spcBef>
              <a:buClr>
                <a:schemeClr val="accent2"/>
              </a:buClr>
              <a:buSzPct val="60000"/>
              <a:buFont typeface="Wingdings"/>
              <a:buChar char=""/>
            </a:pPr>
            <a:endParaRPr lang="en-US" sz="2700" dirty="0" smtClean="0"/>
          </a:p>
          <a:p>
            <a:pPr marL="320040" indent="-320040">
              <a:lnSpc>
                <a:spcPct val="90000"/>
              </a:lnSpc>
              <a:spcBef>
                <a:spcPts val="700"/>
              </a:spcBef>
              <a:buClr>
                <a:schemeClr val="accent2"/>
              </a:buClr>
              <a:buSzPct val="60000"/>
              <a:buFont typeface="Wingdings"/>
              <a:buChar char=""/>
            </a:pPr>
            <a:r>
              <a:rPr lang="en-US" sz="2700" dirty="0" smtClean="0"/>
              <a:t>Staggered </a:t>
            </a:r>
          </a:p>
          <a:p>
            <a:pPr marL="320040" indent="-320040">
              <a:lnSpc>
                <a:spcPct val="90000"/>
              </a:lnSpc>
              <a:spcBef>
                <a:spcPts val="700"/>
              </a:spcBef>
              <a:buClr>
                <a:schemeClr val="accent2"/>
              </a:buClr>
              <a:buSzPct val="60000"/>
              <a:buFont typeface="Wingdings"/>
              <a:buChar char=""/>
            </a:pPr>
            <a:endParaRPr lang="en-US" sz="2700" dirty="0" smtClean="0"/>
          </a:p>
          <a:p>
            <a:pPr marL="320040" indent="-320040">
              <a:lnSpc>
                <a:spcPct val="90000"/>
              </a:lnSpc>
              <a:spcBef>
                <a:spcPts val="700"/>
              </a:spcBef>
              <a:buClr>
                <a:schemeClr val="accent2"/>
              </a:buClr>
              <a:buSzPct val="60000"/>
              <a:buFont typeface="Wingdings"/>
              <a:buChar char=""/>
            </a:pPr>
            <a:r>
              <a:rPr lang="en-US" sz="2700" dirty="0" smtClean="0"/>
              <a:t>Modeled Discourse</a:t>
            </a:r>
          </a:p>
        </p:txBody>
      </p:sp>
    </p:spTree>
    <p:extLst>
      <p:ext uri="{BB962C8B-B14F-4D97-AF65-F5344CB8AC3E}">
        <p14:creationId xmlns:p14="http://schemas.microsoft.com/office/powerpoint/2010/main" val="33024726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RQ1: All substance types across the 3 conditions</a:t>
            </a:r>
            <a:endParaRPr lang="en-US" dirty="0"/>
          </a:p>
        </p:txBody>
      </p:sp>
      <p:sp>
        <p:nvSpPr>
          <p:cNvPr id="3" name="Date Placeholder 2"/>
          <p:cNvSpPr>
            <a:spLocks noGrp="1"/>
          </p:cNvSpPr>
          <p:nvPr>
            <p:ph type="dt" sz="half" idx="10"/>
          </p:nvPr>
        </p:nvSpPr>
        <p:spPr/>
        <p:txBody>
          <a:bodyPr/>
          <a:lstStyle/>
          <a:p>
            <a:r>
              <a:rPr lang="en-US" dirty="0" smtClean="0"/>
              <a:t>AECT Jacksonville:  Nov. 9, 2011</a:t>
            </a:r>
            <a:endParaRPr lang="en-US" dirty="0"/>
          </a:p>
        </p:txBody>
      </p:sp>
      <p:sp>
        <p:nvSpPr>
          <p:cNvPr id="4" name="Footer Placeholder 3"/>
          <p:cNvSpPr>
            <a:spLocks noGrp="1"/>
          </p:cNvSpPr>
          <p:nvPr>
            <p:ph type="ftr" sz="quarter" idx="11"/>
          </p:nvPr>
        </p:nvSpPr>
        <p:spPr/>
        <p:txBody>
          <a:bodyPr/>
          <a:lstStyle/>
          <a:p>
            <a:r>
              <a:rPr lang="en-US" dirty="0" smtClean="0"/>
              <a:t>Applications of MAPSAT in Educational Research</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C3E7C5C7-A091-4451-BDC6-BDE18FBF0A0A}" type="slidenum">
              <a:rPr lang="en-US" smtClean="0"/>
              <a:pPr/>
              <a:t>44</a:t>
            </a:fld>
            <a:endParaRPr lang="en-US" dirty="0"/>
          </a:p>
        </p:txBody>
      </p:sp>
      <p:graphicFrame>
        <p:nvGraphicFramePr>
          <p:cNvPr id="7" name="Content Placeholder 6"/>
          <p:cNvGraphicFramePr>
            <a:graphicFrameLocks noGrp="1"/>
          </p:cNvGraphicFramePr>
          <p:nvPr>
            <p:ph sz="quarter" idx="1"/>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94921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RQ1-HOT across 3 conditions</a:t>
            </a:r>
            <a:br>
              <a:rPr lang="en-US" dirty="0" smtClean="0"/>
            </a:br>
            <a:endParaRPr lang="en-US" dirty="0"/>
          </a:p>
        </p:txBody>
      </p:sp>
      <p:sp>
        <p:nvSpPr>
          <p:cNvPr id="3" name="Date Placeholder 2"/>
          <p:cNvSpPr>
            <a:spLocks noGrp="1"/>
          </p:cNvSpPr>
          <p:nvPr>
            <p:ph type="dt" sz="half" idx="10"/>
          </p:nvPr>
        </p:nvSpPr>
        <p:spPr/>
        <p:txBody>
          <a:bodyPr/>
          <a:lstStyle/>
          <a:p>
            <a:r>
              <a:rPr lang="en-US" dirty="0" smtClean="0"/>
              <a:t>AECT Jacksonville:  Nov. 9, 2011</a:t>
            </a:r>
            <a:endParaRPr lang="en-US" dirty="0"/>
          </a:p>
        </p:txBody>
      </p:sp>
      <p:sp>
        <p:nvSpPr>
          <p:cNvPr id="4" name="Footer Placeholder 3"/>
          <p:cNvSpPr>
            <a:spLocks noGrp="1"/>
          </p:cNvSpPr>
          <p:nvPr>
            <p:ph type="ftr" sz="quarter" idx="11"/>
          </p:nvPr>
        </p:nvSpPr>
        <p:spPr/>
        <p:txBody>
          <a:bodyPr/>
          <a:lstStyle/>
          <a:p>
            <a:r>
              <a:rPr lang="en-US" dirty="0" smtClean="0"/>
              <a:t>Applications of MAPSAT in Educational Research</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C3E7C5C7-A091-4451-BDC6-BDE18FBF0A0A}" type="slidenum">
              <a:rPr lang="en-US" smtClean="0"/>
              <a:pPr/>
              <a:t>45</a:t>
            </a:fld>
            <a:endParaRPr lang="en-US" dirty="0"/>
          </a:p>
        </p:txBody>
      </p:sp>
      <p:graphicFrame>
        <p:nvGraphicFramePr>
          <p:cNvPr id="8" name="Table 7"/>
          <p:cNvGraphicFramePr>
            <a:graphicFrameLocks noGrp="1"/>
          </p:cNvGraphicFramePr>
          <p:nvPr/>
        </p:nvGraphicFramePr>
        <p:xfrm>
          <a:off x="609600" y="1161996"/>
          <a:ext cx="7772401" cy="4416552"/>
        </p:xfrm>
        <a:graphic>
          <a:graphicData uri="http://schemas.openxmlformats.org/drawingml/2006/table">
            <a:tbl>
              <a:tblPr/>
              <a:tblGrid>
                <a:gridCol w="1600200"/>
                <a:gridCol w="1392518"/>
                <a:gridCol w="1122082"/>
                <a:gridCol w="1524000"/>
                <a:gridCol w="2133601"/>
              </a:tblGrid>
              <a:tr h="309610">
                <a:tc>
                  <a:txBody>
                    <a:bodyPr/>
                    <a:lstStyle/>
                    <a:p>
                      <a:pPr>
                        <a:lnSpc>
                          <a:spcPct val="115000"/>
                        </a:lnSpc>
                      </a:pPr>
                      <a:endParaRPr lang="en-US" sz="1800" dirty="0">
                        <a:latin typeface="Calibri"/>
                      </a:endParaRPr>
                    </a:p>
                  </a:txBody>
                  <a:tcPr marL="63357" marR="63357" marT="0" marB="0" anchor="b">
                    <a:lnL>
                      <a:noFill/>
                    </a:lnL>
                    <a:lnR>
                      <a:noFill/>
                    </a:lnR>
                    <a:lnT>
                      <a:noFill/>
                    </a:lnT>
                    <a:lnB>
                      <a:noFill/>
                    </a:lnB>
                  </a:tcPr>
                </a:tc>
                <a:tc gridSpan="2">
                  <a:txBody>
                    <a:bodyPr/>
                    <a:lstStyle/>
                    <a:p>
                      <a:pPr>
                        <a:lnSpc>
                          <a:spcPct val="115000"/>
                        </a:lnSpc>
                      </a:pPr>
                      <a:endParaRPr lang="en-US" sz="1800" dirty="0">
                        <a:latin typeface="Calibri"/>
                      </a:endParaRPr>
                    </a:p>
                  </a:txBody>
                  <a:tcPr marL="63357" marR="63357" marT="0" marB="0" anchor="b">
                    <a:lnL>
                      <a:noFill/>
                    </a:lnL>
                    <a:lnR>
                      <a:noFill/>
                    </a:lnR>
                    <a:lnT>
                      <a:noFill/>
                    </a:lnT>
                    <a:lnB>
                      <a:noFill/>
                    </a:lnB>
                  </a:tcPr>
                </a:tc>
                <a:tc hMerge="1">
                  <a:txBody>
                    <a:bodyPr/>
                    <a:lstStyle/>
                    <a:p>
                      <a:endParaRPr lang="en-US"/>
                    </a:p>
                  </a:txBody>
                  <a:tcPr/>
                </a:tc>
                <a:tc>
                  <a:txBody>
                    <a:bodyPr/>
                    <a:lstStyle/>
                    <a:p>
                      <a:pPr>
                        <a:lnSpc>
                          <a:spcPct val="115000"/>
                        </a:lnSpc>
                      </a:pPr>
                      <a:endParaRPr lang="en-US" sz="1800" dirty="0">
                        <a:latin typeface="Calibri"/>
                      </a:endParaRPr>
                    </a:p>
                  </a:txBody>
                  <a:tcPr marL="63357" marR="63357" marT="0" marB="0" anchor="b">
                    <a:lnL>
                      <a:noFill/>
                    </a:lnL>
                    <a:lnR>
                      <a:noFill/>
                    </a:lnR>
                    <a:lnT>
                      <a:noFill/>
                    </a:lnT>
                    <a:lnB>
                      <a:noFill/>
                    </a:lnB>
                  </a:tcPr>
                </a:tc>
                <a:tc>
                  <a:txBody>
                    <a:bodyPr/>
                    <a:lstStyle/>
                    <a:p>
                      <a:pPr>
                        <a:lnSpc>
                          <a:spcPct val="115000"/>
                        </a:lnSpc>
                      </a:pPr>
                      <a:endParaRPr lang="en-US" sz="1800" dirty="0">
                        <a:latin typeface="Calibri"/>
                      </a:endParaRPr>
                    </a:p>
                  </a:txBody>
                  <a:tcPr marL="63357" marR="63357" marT="0" marB="0" anchor="b">
                    <a:lnL>
                      <a:noFill/>
                    </a:lnL>
                    <a:lnR>
                      <a:noFill/>
                    </a:lnR>
                    <a:lnT>
                      <a:noFill/>
                    </a:lnT>
                    <a:lnB>
                      <a:noFill/>
                    </a:lnB>
                  </a:tcPr>
                </a:tc>
              </a:tr>
              <a:tr h="601022">
                <a:tc>
                  <a:txBody>
                    <a:bodyPr/>
                    <a:lstStyle/>
                    <a:p>
                      <a:pPr>
                        <a:lnSpc>
                          <a:spcPct val="115000"/>
                        </a:lnSpc>
                      </a:pPr>
                      <a:endParaRPr lang="en-US" sz="1800" dirty="0">
                        <a:latin typeface="Calibri"/>
                      </a:endParaRPr>
                    </a:p>
                  </a:txBody>
                  <a:tcPr marL="63357" marR="6335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a:ea typeface="Times New Roman"/>
                          <a:cs typeface="Times New Roman"/>
                        </a:rPr>
                        <a:t>Applications</a:t>
                      </a:r>
                      <a:endParaRPr lang="en-US" sz="1800" dirty="0">
                        <a:latin typeface="Calibri"/>
                        <a:ea typeface="MS Mincho"/>
                        <a:cs typeface="Times New Roman"/>
                      </a:endParaRPr>
                    </a:p>
                  </a:txBody>
                  <a:tcPr marL="63357" marR="6335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a:ea typeface="Times New Roman"/>
                          <a:cs typeface="Times New Roman"/>
                        </a:rPr>
                        <a:t>Analysis</a:t>
                      </a:r>
                      <a:endParaRPr lang="en-US" sz="1800" dirty="0">
                        <a:latin typeface="Calibri"/>
                        <a:ea typeface="MS Mincho"/>
                        <a:cs typeface="Times New Roman"/>
                      </a:endParaRPr>
                    </a:p>
                  </a:txBody>
                  <a:tcPr marL="63357" marR="6335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a:ea typeface="Times New Roman"/>
                          <a:cs typeface="Times New Roman"/>
                        </a:rPr>
                        <a:t>Modesty Statements</a:t>
                      </a:r>
                      <a:endParaRPr lang="en-US" sz="1800" dirty="0">
                        <a:latin typeface="Calibri"/>
                        <a:ea typeface="MS Mincho"/>
                        <a:cs typeface="Times New Roman"/>
                      </a:endParaRPr>
                    </a:p>
                  </a:txBody>
                  <a:tcPr marL="63357" marR="6335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a:ea typeface="Times New Roman"/>
                          <a:cs typeface="Times New Roman"/>
                        </a:rPr>
                        <a:t>Total HOTS</a:t>
                      </a:r>
                      <a:endParaRPr lang="en-US" sz="1800" dirty="0">
                        <a:latin typeface="Calibri"/>
                        <a:ea typeface="MS Mincho"/>
                        <a:cs typeface="Times New Roman"/>
                      </a:endParaRPr>
                    </a:p>
                  </a:txBody>
                  <a:tcPr marL="63357" marR="63357" marT="0" marB="0" anchor="b">
                    <a:lnL>
                      <a:noFill/>
                    </a:lnL>
                    <a:lnR>
                      <a:noFill/>
                    </a:lnR>
                    <a:lnT>
                      <a:noFill/>
                    </a:lnT>
                    <a:lnB w="12700" cap="flat" cmpd="sng" algn="ctr">
                      <a:solidFill>
                        <a:srgbClr val="000000"/>
                      </a:solidFill>
                      <a:prstDash val="solid"/>
                      <a:round/>
                      <a:headEnd type="none" w="med" len="med"/>
                      <a:tailEnd type="none" w="med" len="med"/>
                    </a:lnB>
                  </a:tcPr>
                </a:tc>
              </a:tr>
              <a:tr h="601022">
                <a:tc>
                  <a:txBody>
                    <a:bodyPr/>
                    <a:lstStyle/>
                    <a:p>
                      <a:pPr marL="0" marR="0" algn="ctr">
                        <a:lnSpc>
                          <a:spcPct val="115000"/>
                        </a:lnSpc>
                        <a:spcBef>
                          <a:spcPts val="0"/>
                        </a:spcBef>
                        <a:spcAft>
                          <a:spcPts val="0"/>
                        </a:spcAft>
                      </a:pPr>
                      <a:r>
                        <a:rPr lang="en-US" sz="1800" dirty="0" smtClean="0">
                          <a:latin typeface="Calibri"/>
                          <a:ea typeface="Times New Roman"/>
                          <a:cs typeface="Times New Roman"/>
                        </a:rPr>
                        <a:t>Control (n=44)</a:t>
                      </a:r>
                      <a:endParaRPr lang="en-US" sz="1800" dirty="0">
                        <a:latin typeface="Calibri"/>
                        <a:ea typeface="MS Mincho"/>
                        <a:cs typeface="Times New Roman"/>
                      </a:endParaRPr>
                    </a:p>
                  </a:txBody>
                  <a:tcPr marL="63357" marR="6335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800" dirty="0">
                          <a:latin typeface="Calibri"/>
                          <a:ea typeface="Times New Roman"/>
                          <a:cs typeface="Times New Roman"/>
                        </a:rPr>
                        <a:t>51</a:t>
                      </a:r>
                      <a:endParaRPr lang="en-US" sz="1800" dirty="0">
                        <a:latin typeface="Calibri"/>
                        <a:ea typeface="MS Mincho"/>
                        <a:cs typeface="Times New Roman"/>
                      </a:endParaRPr>
                    </a:p>
                  </a:txBody>
                  <a:tcPr marL="63357" marR="6335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800" dirty="0">
                          <a:latin typeface="Calibri"/>
                          <a:ea typeface="Times New Roman"/>
                          <a:cs typeface="Times New Roman"/>
                        </a:rPr>
                        <a:t>36</a:t>
                      </a:r>
                      <a:endParaRPr lang="en-US" sz="1800" dirty="0">
                        <a:latin typeface="Calibri"/>
                        <a:ea typeface="MS Mincho"/>
                        <a:cs typeface="Times New Roman"/>
                      </a:endParaRPr>
                    </a:p>
                  </a:txBody>
                  <a:tcPr marL="63357" marR="6335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800" dirty="0">
                          <a:latin typeface="Calibri"/>
                          <a:ea typeface="Times New Roman"/>
                          <a:cs typeface="Times New Roman"/>
                        </a:rPr>
                        <a:t>9</a:t>
                      </a:r>
                      <a:endParaRPr lang="en-US" sz="1800" dirty="0">
                        <a:latin typeface="Calibri"/>
                        <a:ea typeface="MS Mincho"/>
                        <a:cs typeface="Times New Roman"/>
                      </a:endParaRPr>
                    </a:p>
                  </a:txBody>
                  <a:tcPr marL="63357" marR="6335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endParaRPr lang="en-US" sz="1800" dirty="0">
                        <a:latin typeface="Calibri"/>
                        <a:ea typeface="Times New Roman"/>
                        <a:cs typeface="Times New Roman"/>
                      </a:endParaRPr>
                    </a:p>
                    <a:p>
                      <a:pPr marL="0" marR="0" algn="ctr">
                        <a:lnSpc>
                          <a:spcPct val="115000"/>
                        </a:lnSpc>
                        <a:spcBef>
                          <a:spcPts val="0"/>
                        </a:spcBef>
                        <a:spcAft>
                          <a:spcPts val="0"/>
                        </a:spcAft>
                      </a:pPr>
                      <a:r>
                        <a:rPr lang="en-US" sz="1800" dirty="0">
                          <a:latin typeface="Calibri"/>
                          <a:ea typeface="Times New Roman"/>
                          <a:cs typeface="Times New Roman"/>
                        </a:rPr>
                        <a:t>96</a:t>
                      </a:r>
                      <a:endParaRPr lang="en-US" sz="1800" dirty="0">
                        <a:latin typeface="Calibri"/>
                        <a:ea typeface="MS Mincho"/>
                        <a:cs typeface="Times New Roman"/>
                      </a:endParaRPr>
                    </a:p>
                  </a:txBody>
                  <a:tcPr marL="63357" marR="63357" marT="0" marB="0" anchor="b">
                    <a:lnL>
                      <a:noFill/>
                    </a:lnL>
                    <a:lnR>
                      <a:noFill/>
                    </a:lnR>
                    <a:lnT w="12700" cap="flat" cmpd="sng" algn="ctr">
                      <a:solidFill>
                        <a:srgbClr val="000000"/>
                      </a:solidFill>
                      <a:prstDash val="solid"/>
                      <a:round/>
                      <a:headEnd type="none" w="med" len="med"/>
                      <a:tailEnd type="none" w="med" len="med"/>
                    </a:lnT>
                    <a:lnB>
                      <a:noFill/>
                    </a:lnB>
                  </a:tcPr>
                </a:tc>
              </a:tr>
              <a:tr h="1003882">
                <a:tc>
                  <a:txBody>
                    <a:bodyPr/>
                    <a:lstStyle/>
                    <a:p>
                      <a:pPr marL="0" marR="0" algn="ctr">
                        <a:lnSpc>
                          <a:spcPct val="115000"/>
                        </a:lnSpc>
                        <a:spcBef>
                          <a:spcPts val="0"/>
                        </a:spcBef>
                        <a:spcAft>
                          <a:spcPts val="0"/>
                        </a:spcAft>
                      </a:pPr>
                      <a:endParaRPr lang="en-US" sz="1800" dirty="0">
                        <a:latin typeface="Calibri"/>
                        <a:ea typeface="Times New Roman"/>
                        <a:cs typeface="Times New Roman"/>
                      </a:endParaRPr>
                    </a:p>
                    <a:p>
                      <a:pPr marL="0" marR="0" algn="ctr">
                        <a:lnSpc>
                          <a:spcPct val="115000"/>
                        </a:lnSpc>
                        <a:spcBef>
                          <a:spcPts val="0"/>
                        </a:spcBef>
                        <a:spcAft>
                          <a:spcPts val="0"/>
                        </a:spcAft>
                      </a:pPr>
                      <a:r>
                        <a:rPr lang="en-US" sz="1800" dirty="0">
                          <a:latin typeface="Calibri"/>
                          <a:ea typeface="Times New Roman"/>
                          <a:cs typeface="Times New Roman"/>
                        </a:rPr>
                        <a:t>Staggered </a:t>
                      </a:r>
                      <a:r>
                        <a:rPr lang="en-US" sz="1800" dirty="0" smtClean="0">
                          <a:latin typeface="Calibri"/>
                          <a:ea typeface="Times New Roman"/>
                          <a:cs typeface="Times New Roman"/>
                        </a:rPr>
                        <a:t>Participation</a:t>
                      </a:r>
                    </a:p>
                    <a:p>
                      <a:pPr marL="0" marR="0" algn="ctr">
                        <a:lnSpc>
                          <a:spcPct val="115000"/>
                        </a:lnSpc>
                        <a:spcBef>
                          <a:spcPts val="0"/>
                        </a:spcBef>
                        <a:spcAft>
                          <a:spcPts val="0"/>
                        </a:spcAft>
                      </a:pPr>
                      <a:r>
                        <a:rPr lang="en-US" sz="1800" dirty="0" smtClean="0">
                          <a:latin typeface="Calibri"/>
                          <a:ea typeface="Times New Roman"/>
                          <a:cs typeface="Times New Roman"/>
                        </a:rPr>
                        <a:t>(n=49)</a:t>
                      </a:r>
                      <a:endParaRPr lang="en-US" sz="1800" dirty="0">
                        <a:latin typeface="Calibri"/>
                        <a:ea typeface="MS Mincho"/>
                        <a:cs typeface="Times New Roman"/>
                      </a:endParaRPr>
                    </a:p>
                  </a:txBody>
                  <a:tcPr marL="63357" marR="63357"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smtClean="0">
                          <a:latin typeface="Calibri"/>
                          <a:ea typeface="Times New Roman"/>
                          <a:cs typeface="Times New Roman"/>
                        </a:rPr>
                        <a:t>63</a:t>
                      </a:r>
                      <a:endParaRPr lang="en-US" sz="1800" dirty="0">
                        <a:latin typeface="Calibri"/>
                        <a:ea typeface="MS Mincho"/>
                        <a:cs typeface="Times New Roman"/>
                      </a:endParaRPr>
                    </a:p>
                  </a:txBody>
                  <a:tcPr marL="63357" marR="63357"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latin typeface="Calibri"/>
                          <a:ea typeface="Times New Roman"/>
                          <a:cs typeface="Times New Roman"/>
                        </a:rPr>
                        <a:t>65</a:t>
                      </a:r>
                      <a:endParaRPr lang="en-US" sz="1800" dirty="0">
                        <a:latin typeface="Calibri"/>
                        <a:ea typeface="MS Mincho"/>
                        <a:cs typeface="Times New Roman"/>
                      </a:endParaRPr>
                    </a:p>
                  </a:txBody>
                  <a:tcPr marL="63357" marR="63357"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latin typeface="Calibri"/>
                          <a:ea typeface="Times New Roman"/>
                          <a:cs typeface="Times New Roman"/>
                        </a:rPr>
                        <a:t>13</a:t>
                      </a:r>
                      <a:endParaRPr lang="en-US" sz="1800" dirty="0">
                        <a:latin typeface="Calibri"/>
                        <a:ea typeface="MS Mincho"/>
                        <a:cs typeface="Times New Roman"/>
                      </a:endParaRPr>
                    </a:p>
                  </a:txBody>
                  <a:tcPr marL="63357" marR="63357"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latin typeface="Calibri"/>
                          <a:ea typeface="Times New Roman"/>
                          <a:cs typeface="Times New Roman"/>
                        </a:rPr>
                        <a:t>140</a:t>
                      </a:r>
                      <a:endParaRPr lang="en-US" sz="1800" dirty="0">
                        <a:latin typeface="Calibri"/>
                        <a:ea typeface="MS Mincho"/>
                        <a:cs typeface="Times New Roman"/>
                      </a:endParaRPr>
                    </a:p>
                  </a:txBody>
                  <a:tcPr marL="63357" marR="63357" marT="0" marB="0" anchor="b">
                    <a:lnL>
                      <a:noFill/>
                    </a:lnL>
                    <a:lnR>
                      <a:noFill/>
                    </a:lnR>
                    <a:lnT>
                      <a:noFill/>
                    </a:lnT>
                    <a:lnB>
                      <a:noFill/>
                    </a:lnB>
                  </a:tcPr>
                </a:tc>
              </a:tr>
              <a:tr h="910632">
                <a:tc>
                  <a:txBody>
                    <a:bodyPr/>
                    <a:lstStyle/>
                    <a:p>
                      <a:pPr marL="0" marR="0" algn="ctr">
                        <a:lnSpc>
                          <a:spcPct val="115000"/>
                        </a:lnSpc>
                        <a:spcBef>
                          <a:spcPts val="0"/>
                        </a:spcBef>
                        <a:spcAft>
                          <a:spcPts val="0"/>
                        </a:spcAft>
                      </a:pPr>
                      <a:endParaRPr lang="en-US" sz="1800" dirty="0">
                        <a:latin typeface="Calibri"/>
                        <a:ea typeface="Times New Roman"/>
                        <a:cs typeface="Times New Roman"/>
                      </a:endParaRPr>
                    </a:p>
                    <a:p>
                      <a:pPr marL="0" marR="0" algn="ctr">
                        <a:lnSpc>
                          <a:spcPct val="115000"/>
                        </a:lnSpc>
                        <a:spcBef>
                          <a:spcPts val="0"/>
                        </a:spcBef>
                        <a:spcAft>
                          <a:spcPts val="0"/>
                        </a:spcAft>
                      </a:pPr>
                      <a:r>
                        <a:rPr lang="en-US" sz="1800" dirty="0">
                          <a:latin typeface="Calibri"/>
                          <a:ea typeface="Times New Roman"/>
                          <a:cs typeface="Times New Roman"/>
                        </a:rPr>
                        <a:t>Modeled </a:t>
                      </a:r>
                      <a:endParaRPr lang="en-US" sz="1800" dirty="0">
                        <a:latin typeface="Calibri"/>
                        <a:ea typeface="MS Mincho"/>
                        <a:cs typeface="Times New Roman"/>
                      </a:endParaRPr>
                    </a:p>
                    <a:p>
                      <a:pPr marL="0" marR="0" algn="ctr">
                        <a:lnSpc>
                          <a:spcPct val="115000"/>
                        </a:lnSpc>
                        <a:spcBef>
                          <a:spcPts val="0"/>
                        </a:spcBef>
                        <a:spcAft>
                          <a:spcPts val="0"/>
                        </a:spcAft>
                      </a:pPr>
                      <a:r>
                        <a:rPr lang="en-US" sz="1800" dirty="0" smtClean="0">
                          <a:latin typeface="Calibri"/>
                          <a:ea typeface="Times New Roman"/>
                          <a:cs typeface="Times New Roman"/>
                        </a:rPr>
                        <a:t>Discourse(n-48)</a:t>
                      </a:r>
                      <a:endParaRPr lang="en-US" sz="1800" dirty="0">
                        <a:latin typeface="Calibri"/>
                        <a:ea typeface="MS Mincho"/>
                        <a:cs typeface="Times New Roman"/>
                      </a:endParaRPr>
                    </a:p>
                  </a:txBody>
                  <a:tcPr marL="63357" marR="6335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a:ea typeface="Times New Roman"/>
                          <a:cs typeface="Times New Roman"/>
                        </a:rPr>
                        <a:t>60</a:t>
                      </a:r>
                      <a:endParaRPr lang="en-US" sz="1800" dirty="0">
                        <a:latin typeface="Calibri"/>
                        <a:ea typeface="MS Mincho"/>
                        <a:cs typeface="Times New Roman"/>
                      </a:endParaRPr>
                    </a:p>
                  </a:txBody>
                  <a:tcPr marL="63357" marR="6335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a:ea typeface="Times New Roman"/>
                          <a:cs typeface="Times New Roman"/>
                        </a:rPr>
                        <a:t>79</a:t>
                      </a:r>
                      <a:endParaRPr lang="en-US" sz="1800" dirty="0">
                        <a:latin typeface="Calibri"/>
                        <a:ea typeface="MS Mincho"/>
                        <a:cs typeface="Times New Roman"/>
                      </a:endParaRPr>
                    </a:p>
                  </a:txBody>
                  <a:tcPr marL="63357" marR="6335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a:ea typeface="Times New Roman"/>
                          <a:cs typeface="Times New Roman"/>
                        </a:rPr>
                        <a:t>26</a:t>
                      </a:r>
                      <a:endParaRPr lang="en-US" sz="1800" dirty="0">
                        <a:latin typeface="Calibri"/>
                        <a:ea typeface="MS Mincho"/>
                        <a:cs typeface="Times New Roman"/>
                      </a:endParaRPr>
                    </a:p>
                  </a:txBody>
                  <a:tcPr marL="63357" marR="6335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latin typeface="Calibri"/>
                          <a:ea typeface="Times New Roman"/>
                          <a:cs typeface="Times New Roman"/>
                        </a:rPr>
                        <a:t>165</a:t>
                      </a:r>
                      <a:endParaRPr lang="en-US" sz="1800" dirty="0">
                        <a:latin typeface="Calibri"/>
                        <a:ea typeface="MS Mincho"/>
                        <a:cs typeface="Times New Roman"/>
                      </a:endParaRPr>
                    </a:p>
                  </a:txBody>
                  <a:tcPr marL="63357" marR="63357" marT="0" marB="0" anchor="b">
                    <a:lnL>
                      <a:noFill/>
                    </a:lnL>
                    <a:lnR>
                      <a:noFill/>
                    </a:lnR>
                    <a:lnT>
                      <a:noFill/>
                    </a:lnT>
                    <a:lnB w="12700" cap="flat" cmpd="sng" algn="ctr">
                      <a:solidFill>
                        <a:srgbClr val="000000"/>
                      </a:solidFill>
                      <a:prstDash val="solid"/>
                      <a:round/>
                      <a:headEnd type="none" w="med" len="med"/>
                      <a:tailEnd type="none" w="med" len="med"/>
                    </a:lnB>
                  </a:tcPr>
                </a:tc>
              </a:tr>
              <a:tr h="601022">
                <a:tc>
                  <a:txBody>
                    <a:bodyPr/>
                    <a:lstStyle/>
                    <a:p>
                      <a:pPr marL="0" marR="0" algn="ctr">
                        <a:lnSpc>
                          <a:spcPct val="115000"/>
                        </a:lnSpc>
                        <a:spcBef>
                          <a:spcPts val="0"/>
                        </a:spcBef>
                        <a:spcAft>
                          <a:spcPts val="0"/>
                        </a:spcAft>
                      </a:pPr>
                      <a:endParaRPr lang="en-US" sz="1800" dirty="0">
                        <a:latin typeface="Calibri"/>
                        <a:ea typeface="Times New Roman"/>
                        <a:cs typeface="Times New Roman"/>
                      </a:endParaRPr>
                    </a:p>
                    <a:p>
                      <a:pPr marL="0" marR="0" algn="ctr">
                        <a:lnSpc>
                          <a:spcPct val="115000"/>
                        </a:lnSpc>
                        <a:spcBef>
                          <a:spcPts val="0"/>
                        </a:spcBef>
                        <a:spcAft>
                          <a:spcPts val="0"/>
                        </a:spcAft>
                      </a:pPr>
                      <a:r>
                        <a:rPr lang="en-US" sz="1800" dirty="0">
                          <a:latin typeface="Calibri"/>
                          <a:ea typeface="Times New Roman"/>
                          <a:cs typeface="Times New Roman"/>
                        </a:rPr>
                        <a:t>Total</a:t>
                      </a:r>
                      <a:endParaRPr lang="en-US" sz="1800" dirty="0">
                        <a:latin typeface="Calibri"/>
                        <a:ea typeface="MS Mincho"/>
                        <a:cs typeface="Times New Roman"/>
                      </a:endParaRPr>
                    </a:p>
                  </a:txBody>
                  <a:tcPr marL="63357" marR="6335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800" dirty="0" smtClean="0">
                          <a:latin typeface="Calibri"/>
                          <a:ea typeface="Times New Roman"/>
                          <a:cs typeface="Times New Roman"/>
                        </a:rPr>
                        <a:t>174</a:t>
                      </a:r>
                      <a:endParaRPr lang="en-US" sz="1800" dirty="0">
                        <a:latin typeface="Calibri"/>
                        <a:ea typeface="MS Mincho"/>
                        <a:cs typeface="Times New Roman"/>
                      </a:endParaRPr>
                    </a:p>
                  </a:txBody>
                  <a:tcPr marL="63357" marR="6335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800" dirty="0">
                          <a:latin typeface="Calibri"/>
                          <a:ea typeface="Times New Roman"/>
                          <a:cs typeface="Times New Roman"/>
                        </a:rPr>
                        <a:t>180</a:t>
                      </a:r>
                      <a:endParaRPr lang="en-US" sz="1800" dirty="0">
                        <a:latin typeface="Calibri"/>
                        <a:ea typeface="MS Mincho"/>
                        <a:cs typeface="Times New Roman"/>
                      </a:endParaRPr>
                    </a:p>
                  </a:txBody>
                  <a:tcPr marL="63357" marR="6335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800" dirty="0">
                          <a:latin typeface="Calibri"/>
                          <a:ea typeface="Times New Roman"/>
                          <a:cs typeface="Times New Roman"/>
                        </a:rPr>
                        <a:t>48</a:t>
                      </a:r>
                      <a:endParaRPr lang="en-US" sz="1800" dirty="0">
                        <a:latin typeface="Calibri"/>
                        <a:ea typeface="MS Mincho"/>
                        <a:cs typeface="Times New Roman"/>
                      </a:endParaRPr>
                    </a:p>
                  </a:txBody>
                  <a:tcPr marL="63357" marR="6335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800" dirty="0" smtClean="0">
                          <a:latin typeface="Calibri"/>
                          <a:ea typeface="Times New Roman"/>
                          <a:cs typeface="Times New Roman"/>
                        </a:rPr>
                        <a:t>402</a:t>
                      </a:r>
                      <a:endParaRPr lang="en-US" sz="1800" dirty="0">
                        <a:latin typeface="Calibri"/>
                        <a:ea typeface="MS Mincho"/>
                        <a:cs typeface="Times New Roman"/>
                      </a:endParaRPr>
                    </a:p>
                  </a:txBody>
                  <a:tcPr marL="63357" marR="63357" marT="0"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14443591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Patterns in Time (APT)</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C3E7C5C7-A091-4451-BDC6-BDE18FBF0A0A}" type="slidenum">
              <a:rPr lang="en-US" smtClean="0"/>
              <a:pPr/>
              <a:t>46</a:t>
            </a:fld>
            <a:endParaRPr lang="en-US" dirty="0"/>
          </a:p>
        </p:txBody>
      </p:sp>
      <p:sp>
        <p:nvSpPr>
          <p:cNvPr id="6" name="Content Placeholder 5"/>
          <p:cNvSpPr>
            <a:spLocks noGrp="1"/>
          </p:cNvSpPr>
          <p:nvPr>
            <p:ph sz="quarter" idx="1"/>
          </p:nvPr>
        </p:nvSpPr>
        <p:spPr/>
        <p:txBody>
          <a:bodyPr/>
          <a:lstStyle/>
          <a:p>
            <a:r>
              <a:rPr lang="en-US" dirty="0" smtClean="0"/>
              <a:t>Data source: students’ CVA contributions (1274 annotation segments, 96% were whole annotations)</a:t>
            </a:r>
          </a:p>
          <a:p>
            <a:r>
              <a:rPr lang="en-US" dirty="0" smtClean="0"/>
              <a:t>Looked at the patterns leading to sequences of Higher Order Thinking (HOT)</a:t>
            </a:r>
          </a:p>
        </p:txBody>
      </p:sp>
      <p:sp>
        <p:nvSpPr>
          <p:cNvPr id="7" name="Date Placeholder 4"/>
          <p:cNvSpPr>
            <a:spLocks noGrp="1"/>
          </p:cNvSpPr>
          <p:nvPr>
            <p:ph type="dt" sz="half" idx="10"/>
          </p:nvPr>
        </p:nvSpPr>
        <p:spPr>
          <a:xfrm>
            <a:off x="6096000" y="6492875"/>
            <a:ext cx="2667000" cy="365125"/>
          </a:xfrm>
        </p:spPr>
        <p:txBody>
          <a:bodyPr/>
          <a:lstStyle/>
          <a:p>
            <a:r>
              <a:rPr lang="en-US" dirty="0" smtClean="0"/>
              <a:t>AECT Jacksonville:  Nov. 9, 2011</a:t>
            </a:r>
            <a:endParaRPr lang="en-US" dirty="0"/>
          </a:p>
        </p:txBody>
      </p:sp>
      <p:sp>
        <p:nvSpPr>
          <p:cNvPr id="8" name="Footer Placeholder 6"/>
          <p:cNvSpPr>
            <a:spLocks noGrp="1"/>
          </p:cNvSpPr>
          <p:nvPr>
            <p:ph type="ftr" sz="quarter" idx="11"/>
          </p:nvPr>
        </p:nvSpPr>
        <p:spPr>
          <a:xfrm>
            <a:off x="609600" y="6492875"/>
            <a:ext cx="5421083" cy="365125"/>
          </a:xfrm>
        </p:spPr>
        <p:txBody>
          <a:bodyPr/>
          <a:lstStyle/>
          <a:p>
            <a:pPr algn="l"/>
            <a:r>
              <a:rPr lang="en-US" dirty="0" smtClean="0"/>
              <a:t>Applications of MAPSAT in Educational Research</a:t>
            </a:r>
            <a:endParaRPr lang="en-US" dirty="0"/>
          </a:p>
        </p:txBody>
      </p:sp>
    </p:spTree>
    <p:extLst>
      <p:ext uri="{BB962C8B-B14F-4D97-AF65-F5344CB8AC3E}">
        <p14:creationId xmlns:p14="http://schemas.microsoft.com/office/powerpoint/2010/main" val="27511433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Coding: Operationalizing APT</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C3E7C5C7-A091-4451-BDC6-BDE18FBF0A0A}" type="slidenum">
              <a:rPr lang="en-US" smtClean="0"/>
              <a:pPr/>
              <a:t>47</a:t>
            </a:fld>
            <a:endParaRPr lang="en-US" dirty="0"/>
          </a:p>
        </p:txBody>
      </p:sp>
      <p:sp>
        <p:nvSpPr>
          <p:cNvPr id="7" name="Date Placeholder 4"/>
          <p:cNvSpPr>
            <a:spLocks noGrp="1"/>
          </p:cNvSpPr>
          <p:nvPr>
            <p:ph type="dt" sz="half" idx="10"/>
          </p:nvPr>
        </p:nvSpPr>
        <p:spPr>
          <a:xfrm>
            <a:off x="6096000" y="6492875"/>
            <a:ext cx="2667000" cy="365125"/>
          </a:xfrm>
        </p:spPr>
        <p:txBody>
          <a:bodyPr/>
          <a:lstStyle/>
          <a:p>
            <a:r>
              <a:rPr lang="en-US" dirty="0" smtClean="0"/>
              <a:t>AECT Jacksonville:  Nov. 9, 2011</a:t>
            </a:r>
            <a:endParaRPr lang="en-US" dirty="0"/>
          </a:p>
        </p:txBody>
      </p:sp>
      <p:sp>
        <p:nvSpPr>
          <p:cNvPr id="8" name="Footer Placeholder 6"/>
          <p:cNvSpPr>
            <a:spLocks noGrp="1"/>
          </p:cNvSpPr>
          <p:nvPr>
            <p:ph type="ftr" sz="quarter" idx="11"/>
          </p:nvPr>
        </p:nvSpPr>
        <p:spPr>
          <a:xfrm>
            <a:off x="609600" y="6492875"/>
            <a:ext cx="5421083" cy="365125"/>
          </a:xfrm>
        </p:spPr>
        <p:txBody>
          <a:bodyPr/>
          <a:lstStyle/>
          <a:p>
            <a:pPr algn="l"/>
            <a:r>
              <a:rPr lang="en-US" dirty="0" smtClean="0"/>
              <a:t>Applications of MAPSAT in Educational Research</a:t>
            </a:r>
            <a:endParaRPr lang="en-US" dirty="0"/>
          </a:p>
        </p:txBody>
      </p:sp>
      <p:pic>
        <p:nvPicPr>
          <p:cNvPr id="10" name="Content Placeholder 9" descr="Scren grab Operationalizations.jpg"/>
          <p:cNvPicPr>
            <a:picLocks noGrp="1" noChangeAspect="1"/>
          </p:cNvPicPr>
          <p:nvPr>
            <p:ph sz="quarter" idx="1"/>
          </p:nvPr>
        </p:nvPicPr>
        <p:blipFill>
          <a:blip r:embed="rId3" cstate="print"/>
          <a:stretch>
            <a:fillRect/>
          </a:stretch>
        </p:blipFill>
        <p:spPr>
          <a:xfrm>
            <a:off x="0" y="1295400"/>
            <a:ext cx="8949350" cy="5194738"/>
          </a:xfrm>
        </p:spPr>
      </p:pic>
      <p:sp>
        <p:nvSpPr>
          <p:cNvPr id="12" name="Rectangle 11"/>
          <p:cNvSpPr/>
          <p:nvPr/>
        </p:nvSpPr>
        <p:spPr>
          <a:xfrm>
            <a:off x="5715000" y="1981200"/>
            <a:ext cx="533400" cy="533400"/>
          </a:xfrm>
          <a:prstGeom prst="rect">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8077200" y="4800600"/>
            <a:ext cx="838200" cy="152400"/>
          </a:xfrm>
          <a:prstGeom prst="rect">
            <a:avLst/>
          </a:prstGeom>
          <a:solidFill>
            <a:srgbClr val="FF0000">
              <a:alpha val="19000"/>
            </a:srgb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5791200" y="4648200"/>
            <a:ext cx="457200" cy="152400"/>
          </a:xfrm>
          <a:prstGeom prst="rect">
            <a:avLst/>
          </a:prstGeom>
          <a:solidFill>
            <a:srgbClr val="FF0000">
              <a:alpha val="19000"/>
            </a:srgb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a:stCxn id="14" idx="3"/>
            <a:endCxn id="13" idx="1"/>
          </p:cNvCxnSpPr>
          <p:nvPr/>
        </p:nvCxnSpPr>
        <p:spPr>
          <a:xfrm>
            <a:off x="6248400" y="4724400"/>
            <a:ext cx="1828800" cy="1524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791200" y="4800600"/>
            <a:ext cx="457200" cy="152400"/>
          </a:xfrm>
          <a:prstGeom prst="rect">
            <a:avLst/>
          </a:prstGeom>
          <a:solidFill>
            <a:srgbClr val="FF0000">
              <a:alpha val="19000"/>
            </a:srgb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52333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4"/>
          <p:cNvSpPr>
            <a:spLocks noGrp="1"/>
          </p:cNvSpPr>
          <p:nvPr>
            <p:ph type="dt" sz="half" idx="10"/>
          </p:nvPr>
        </p:nvSpPr>
        <p:spPr>
          <a:xfrm>
            <a:off x="6172200" y="6492875"/>
            <a:ext cx="2667000" cy="365125"/>
          </a:xfrm>
        </p:spPr>
        <p:txBody>
          <a:bodyPr/>
          <a:lstStyle/>
          <a:p>
            <a:r>
              <a:rPr lang="en-US" dirty="0" smtClean="0"/>
              <a:t>AECT Jacksonville:  Nov. 9, 2011</a:t>
            </a:r>
            <a:endParaRPr lang="en-US" dirty="0"/>
          </a:p>
        </p:txBody>
      </p:sp>
      <p:sp>
        <p:nvSpPr>
          <p:cNvPr id="9" name="Footer Placeholder 6"/>
          <p:cNvSpPr>
            <a:spLocks noGrp="1"/>
          </p:cNvSpPr>
          <p:nvPr>
            <p:ph type="ftr" sz="quarter" idx="11"/>
          </p:nvPr>
        </p:nvSpPr>
        <p:spPr>
          <a:xfrm>
            <a:off x="609600" y="6492875"/>
            <a:ext cx="5421083" cy="365125"/>
          </a:xfrm>
        </p:spPr>
        <p:txBody>
          <a:bodyPr/>
          <a:lstStyle/>
          <a:p>
            <a:pPr algn="l"/>
            <a:r>
              <a:rPr lang="en-US" dirty="0" smtClean="0"/>
              <a:t>Applications of MAPSAT in Educational Research</a:t>
            </a:r>
            <a:endParaRPr lang="en-US" dirty="0"/>
          </a:p>
        </p:txBody>
      </p:sp>
      <p:sp>
        <p:nvSpPr>
          <p:cNvPr id="5" name="Slide Number Placeholder 4"/>
          <p:cNvSpPr>
            <a:spLocks noGrp="1"/>
          </p:cNvSpPr>
          <p:nvPr>
            <p:ph type="sldNum" sz="quarter" idx="12"/>
          </p:nvPr>
        </p:nvSpPr>
        <p:spPr>
          <a:xfrm>
            <a:off x="0" y="6477000"/>
            <a:ext cx="533400" cy="381000"/>
          </a:xfrm>
        </p:spPr>
        <p:txBody>
          <a:bodyPr>
            <a:normAutofit/>
          </a:bodyPr>
          <a:lstStyle/>
          <a:p>
            <a:fld id="{C3E7C5C7-A091-4451-BDC6-BDE18FBF0A0A}" type="slidenum">
              <a:rPr lang="en-US" smtClean="0"/>
              <a:pPr/>
              <a:t>48</a:t>
            </a:fld>
            <a:endParaRPr lang="en-US" dirty="0"/>
          </a:p>
        </p:txBody>
      </p:sp>
      <p:sp>
        <p:nvSpPr>
          <p:cNvPr id="2" name="Title 1"/>
          <p:cNvSpPr>
            <a:spLocks noGrp="1"/>
          </p:cNvSpPr>
          <p:nvPr>
            <p:ph type="title" idx="4294967295"/>
          </p:nvPr>
        </p:nvSpPr>
        <p:spPr>
          <a:xfrm>
            <a:off x="990600" y="228600"/>
            <a:ext cx="8153400" cy="990600"/>
          </a:xfrm>
        </p:spPr>
        <p:txBody>
          <a:bodyPr/>
          <a:lstStyle/>
          <a:p>
            <a:r>
              <a:rPr lang="en-US" dirty="0" smtClean="0"/>
              <a:t>Results: APT</a:t>
            </a:r>
            <a:endParaRPr lang="en-US" dirty="0"/>
          </a:p>
        </p:txBody>
      </p:sp>
      <p:pic>
        <p:nvPicPr>
          <p:cNvPr id="104449" name="Picture 1"/>
          <p:cNvPicPr>
            <a:picLocks noGrp="1" noChangeAspect="1" noChangeArrowheads="1"/>
          </p:cNvPicPr>
          <p:nvPr>
            <p:ph sz="quarter" idx="4294967295"/>
          </p:nvPr>
        </p:nvPicPr>
        <p:blipFill>
          <a:blip r:embed="rId2" cstate="print"/>
          <a:srcRect/>
          <a:stretch>
            <a:fillRect/>
          </a:stretch>
        </p:blipFill>
        <p:spPr bwMode="auto">
          <a:xfrm>
            <a:off x="-457200" y="228600"/>
            <a:ext cx="9166225" cy="6248400"/>
          </a:xfrm>
          <a:prstGeom prst="rect">
            <a:avLst/>
          </a:prstGeom>
          <a:noFill/>
          <a:ln w="9525">
            <a:noFill/>
            <a:miter lim="800000"/>
            <a:headEnd/>
            <a:tailEnd/>
          </a:ln>
        </p:spPr>
      </p:pic>
      <p:sp>
        <p:nvSpPr>
          <p:cNvPr id="10" name="Slide Number Placeholder 4"/>
          <p:cNvSpPr txBox="1">
            <a:spLocks/>
          </p:cNvSpPr>
          <p:nvPr/>
        </p:nvSpPr>
        <p:spPr>
          <a:xfrm>
            <a:off x="152400" y="1424622"/>
            <a:ext cx="533400" cy="244476"/>
          </a:xfrm>
          <a:prstGeom prst="rect">
            <a:avLst/>
          </a:prstGeom>
        </p:spPr>
        <p:txBody>
          <a:bodyPr vert="horz" anchor="ctr" anchorCtr="0">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3E7C5C7-A091-4451-BDC6-BDE18FBF0A0A}" type="slidenum">
              <a:rPr kumimoji="0" lang="en-US"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en-US" sz="1400" b="1" i="0" u="none" strike="noStrike" kern="1200" cap="none" spc="0" normalizeH="0" baseline="0" noProof="0" dirty="0">
              <a:ln>
                <a:noFill/>
              </a:ln>
              <a:solidFill>
                <a:srgbClr val="FFFFFF"/>
              </a:solidFill>
              <a:effectLst/>
              <a:uLnTx/>
              <a:uFillTx/>
              <a:latin typeface="+mn-lt"/>
              <a:ea typeface="+mn-ea"/>
              <a:cs typeface="+mn-cs"/>
            </a:endParaRPr>
          </a:p>
        </p:txBody>
      </p:sp>
      <p:graphicFrame>
        <p:nvGraphicFramePr>
          <p:cNvPr id="15" name="Chart 14"/>
          <p:cNvGraphicFramePr/>
          <p:nvPr/>
        </p:nvGraphicFramePr>
        <p:xfrm>
          <a:off x="6172200" y="914400"/>
          <a:ext cx="3276600" cy="27384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887675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Percentages of substance types which are directly followed by HOT</a:t>
            </a:r>
            <a:endParaRPr lang="en-US" dirty="0"/>
          </a:p>
        </p:txBody>
      </p:sp>
      <p:sp>
        <p:nvSpPr>
          <p:cNvPr id="3" name="Date Placeholder 2"/>
          <p:cNvSpPr>
            <a:spLocks noGrp="1"/>
          </p:cNvSpPr>
          <p:nvPr>
            <p:ph type="dt" sz="half" idx="10"/>
          </p:nvPr>
        </p:nvSpPr>
        <p:spPr/>
        <p:txBody>
          <a:bodyPr/>
          <a:lstStyle/>
          <a:p>
            <a:r>
              <a:rPr lang="en-US" dirty="0" smtClean="0"/>
              <a:t>AECT Jacksonville:  Nov. 9, 2011</a:t>
            </a:r>
            <a:endParaRPr lang="en-US" dirty="0"/>
          </a:p>
        </p:txBody>
      </p:sp>
      <p:sp>
        <p:nvSpPr>
          <p:cNvPr id="4" name="Footer Placeholder 3"/>
          <p:cNvSpPr>
            <a:spLocks noGrp="1"/>
          </p:cNvSpPr>
          <p:nvPr>
            <p:ph type="ftr" sz="quarter" idx="11"/>
          </p:nvPr>
        </p:nvSpPr>
        <p:spPr/>
        <p:txBody>
          <a:bodyPr/>
          <a:lstStyle/>
          <a:p>
            <a:r>
              <a:rPr lang="en-US" dirty="0" smtClean="0"/>
              <a:t>Applications of MAPSAT in Educational Research</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C3E7C5C7-A091-4451-BDC6-BDE18FBF0A0A}" type="slidenum">
              <a:rPr lang="en-US" smtClean="0"/>
              <a:pPr/>
              <a:t>49</a:t>
            </a:fld>
            <a:endParaRPr lang="en-US" dirty="0"/>
          </a:p>
        </p:txBody>
      </p:sp>
      <p:graphicFrame>
        <p:nvGraphicFramePr>
          <p:cNvPr id="10" name="Content Placeholder 9"/>
          <p:cNvGraphicFramePr>
            <a:graphicFrameLocks noGrp="1"/>
          </p:cNvGraphicFramePr>
          <p:nvPr>
            <p:ph sz="quarter" idx="1"/>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12423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normAutofit fontScale="85000" lnSpcReduction="20000"/>
          </a:bodyPr>
          <a:lstStyle/>
          <a:p>
            <a:fld id="{8A334C96-9812-4170-9B7E-0ED9F1113DDC}" type="slidenum">
              <a:rPr lang="en-US"/>
              <a:pPr/>
              <a:t>5</a:t>
            </a:fld>
            <a:endParaRPr lang="en-US"/>
          </a:p>
        </p:txBody>
      </p:sp>
      <p:sp>
        <p:nvSpPr>
          <p:cNvPr id="80898" name="Rectangle 2"/>
          <p:cNvSpPr>
            <a:spLocks noGrp="1" noChangeArrowheads="1"/>
          </p:cNvSpPr>
          <p:nvPr>
            <p:ph type="title"/>
          </p:nvPr>
        </p:nvSpPr>
        <p:spPr>
          <a:xfrm>
            <a:off x="612648" y="228600"/>
            <a:ext cx="8153400" cy="1143000"/>
          </a:xfrm>
        </p:spPr>
        <p:txBody>
          <a:bodyPr>
            <a:noAutofit/>
          </a:bodyPr>
          <a:lstStyle/>
          <a:p>
            <a:r>
              <a:rPr lang="en-US" sz="2800" dirty="0"/>
              <a:t>General form of a </a:t>
            </a:r>
            <a:r>
              <a:rPr lang="en-US" sz="2800" dirty="0" smtClean="0"/>
              <a:t>relation:   </a:t>
            </a: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a:t>
            </a:r>
            <a:r>
              <a:rPr lang="en-US" sz="2800" dirty="0"/>
              <a:t> and </a:t>
            </a: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t>
            </a:r>
            <a:r>
              <a:rPr lang="en-US" sz="2800" dirty="0"/>
              <a:t> are </a:t>
            </a:r>
            <a:r>
              <a:rPr lang="en-US" sz="2800" dirty="0" smtClean="0"/>
              <a:t>categorical signs of phenomena; a relation is also a categorical sign</a:t>
            </a:r>
            <a:endParaRPr lang="en-US" sz="2800" dirty="0"/>
          </a:p>
        </p:txBody>
      </p:sp>
      <p:sp>
        <p:nvSpPr>
          <p:cNvPr id="80899" name="Rectangle 3"/>
          <p:cNvSpPr>
            <a:spLocks noGrp="1" noChangeArrowheads="1"/>
          </p:cNvSpPr>
          <p:nvPr>
            <p:ph type="body" idx="1"/>
          </p:nvPr>
        </p:nvSpPr>
        <p:spPr>
          <a:xfrm>
            <a:off x="612648" y="3733800"/>
            <a:ext cx="8153400" cy="2362200"/>
          </a:xfrm>
        </p:spPr>
        <p:txBody>
          <a:bodyPr>
            <a:normAutofit lnSpcReduction="10000"/>
          </a:bodyPr>
          <a:lstStyle/>
          <a:p>
            <a:r>
              <a:rPr lang="en-US" dirty="0" smtClean="0"/>
              <a:t>Scientific claims:  </a:t>
            </a:r>
            <a:r>
              <a:rPr lang="en-US" dirty="0" smtClean="0"/>
              <a:t/>
            </a:r>
            <a:br>
              <a:rPr lang="en-US" dirty="0" smtClean="0"/>
            </a:b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a:t>
            </a:r>
            <a:r>
              <a:rPr lang="en-US" dirty="0" smtClean="0"/>
              <a:t> </a:t>
            </a:r>
            <a:r>
              <a:rPr lang="en-US" dirty="0" smtClean="0">
                <a:solidFill>
                  <a:srgbClr val="DD8047"/>
                </a:solidFill>
              </a:rPr>
              <a:t>causes</a:t>
            </a:r>
            <a:r>
              <a:rPr lang="en-US" dirty="0" smtClean="0"/>
              <a:t>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t>
            </a:r>
            <a:r>
              <a:rPr lang="en-US" dirty="0"/>
              <a:t> </a:t>
            </a:r>
            <a:r>
              <a:rPr lang="en-US" dirty="0" smtClean="0"/>
              <a:t> or</a:t>
            </a:r>
            <a:r>
              <a:rPr lang="en-US" dirty="0" smtClean="0"/>
              <a:t/>
            </a:r>
            <a:br>
              <a:rPr lang="en-US" dirty="0" smtClean="0"/>
            </a:b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a:t>
            </a:r>
            <a:r>
              <a:rPr lang="en-US" dirty="0" smtClean="0"/>
              <a:t> </a:t>
            </a:r>
            <a:r>
              <a:rPr lang="en-US" dirty="0" smtClean="0">
                <a:solidFill>
                  <a:srgbClr val="DD8047"/>
                </a:solidFill>
              </a:rPr>
              <a:t>predicts</a:t>
            </a:r>
            <a:r>
              <a:rPr lang="en-US" dirty="0" smtClean="0"/>
              <a:t>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t>
            </a:r>
            <a:endParaRPr lang="en-US" dirty="0" smtClean="0"/>
          </a:p>
          <a:p>
            <a:r>
              <a:rPr lang="en-US" dirty="0" smtClean="0"/>
              <a:t>Praxiological </a:t>
            </a:r>
            <a:r>
              <a:rPr lang="en-US" dirty="0" smtClean="0"/>
              <a:t>claims:  </a:t>
            </a:r>
            <a:r>
              <a:rPr lang="en-US" dirty="0" smtClean="0"/>
              <a:t/>
            </a:r>
            <a:br>
              <a:rPr lang="en-US" dirty="0" smtClean="0"/>
            </a:b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 </a:t>
            </a:r>
            <a:r>
              <a:rPr lang="en-US" dirty="0" smtClean="0">
                <a:solidFill>
                  <a:srgbClr val="DD8047"/>
                </a:solidFill>
              </a:rPr>
              <a:t>is a means to achieve the end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t>
            </a:r>
            <a:endParaRPr lang="en-US" dirty="0"/>
          </a:p>
        </p:txBody>
      </p:sp>
      <p:grpSp>
        <p:nvGrpSpPr>
          <p:cNvPr id="2" name="Group 4"/>
          <p:cNvGrpSpPr>
            <a:grpSpLocks/>
          </p:cNvGrpSpPr>
          <p:nvPr/>
        </p:nvGrpSpPr>
        <p:grpSpPr bwMode="auto">
          <a:xfrm>
            <a:off x="2514600" y="1828800"/>
            <a:ext cx="3810000" cy="1676400"/>
            <a:chOff x="1248" y="1872"/>
            <a:chExt cx="2400" cy="1056"/>
          </a:xfrm>
        </p:grpSpPr>
        <p:sp>
          <p:nvSpPr>
            <p:cNvPr id="80901" name="Oval 5"/>
            <p:cNvSpPr>
              <a:spLocks noChangeArrowheads="1"/>
            </p:cNvSpPr>
            <p:nvPr/>
          </p:nvSpPr>
          <p:spPr bwMode="auto">
            <a:xfrm>
              <a:off x="1248" y="1872"/>
              <a:ext cx="480" cy="48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80902" name="Oval 6"/>
            <p:cNvSpPr>
              <a:spLocks noChangeArrowheads="1"/>
            </p:cNvSpPr>
            <p:nvPr/>
          </p:nvSpPr>
          <p:spPr bwMode="auto">
            <a:xfrm>
              <a:off x="3168" y="1872"/>
              <a:ext cx="480" cy="480"/>
            </a:xfrm>
            <a:prstGeom prst="ellipse">
              <a:avLst/>
            </a:prstGeom>
            <a:solidFill>
              <a:srgbClr val="16EA2A"/>
            </a:solidFill>
            <a:ln w="9525">
              <a:solidFill>
                <a:schemeClr val="tx1"/>
              </a:solidFill>
              <a:round/>
              <a:headEnd/>
              <a:tailEnd/>
            </a:ln>
            <a:effectLst/>
          </p:spPr>
          <p:txBody>
            <a:bodyPr wrap="none" anchor="ctr"/>
            <a:lstStyle/>
            <a:p>
              <a:endParaRPr lang="en-US"/>
            </a:p>
          </p:txBody>
        </p:sp>
        <p:sp>
          <p:nvSpPr>
            <p:cNvPr id="80903" name="Line 7"/>
            <p:cNvSpPr>
              <a:spLocks noChangeShapeType="1"/>
            </p:cNvSpPr>
            <p:nvPr/>
          </p:nvSpPr>
          <p:spPr bwMode="auto">
            <a:xfrm>
              <a:off x="1728" y="2112"/>
              <a:ext cx="1440" cy="0"/>
            </a:xfrm>
            <a:prstGeom prst="line">
              <a:avLst/>
            </a:prstGeom>
            <a:noFill/>
            <a:ln w="57150">
              <a:solidFill>
                <a:srgbClr val="CC3300"/>
              </a:solidFill>
              <a:round/>
              <a:headEnd/>
              <a:tailEnd type="triangle" w="med" len="med"/>
            </a:ln>
            <a:effectLst/>
          </p:spPr>
          <p:txBody>
            <a:bodyPr/>
            <a:lstStyle/>
            <a:p>
              <a:endParaRPr lang="en-US"/>
            </a:p>
          </p:txBody>
        </p:sp>
        <p:sp>
          <p:nvSpPr>
            <p:cNvPr id="80904" name="WordArt 8"/>
            <p:cNvSpPr>
              <a:spLocks noChangeArrowheads="1" noChangeShapeType="1" noTextEdit="1"/>
            </p:cNvSpPr>
            <p:nvPr/>
          </p:nvSpPr>
          <p:spPr bwMode="auto">
            <a:xfrm>
              <a:off x="1296" y="2496"/>
              <a:ext cx="2304" cy="432"/>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a:rPr>
                <a:t>A</a:t>
              </a:r>
              <a:r>
                <a:rPr lang="en-US" sz="3600" kern="10" dirty="0">
                  <a:ln w="9525">
                    <a:noFill/>
                    <a:round/>
                    <a:headEnd/>
                    <a:tailEnd/>
                  </a:ln>
                  <a:solidFill>
                    <a:srgbClr val="336699"/>
                  </a:solidFill>
                  <a:effectLst>
                    <a:outerShdw dist="45791" dir="2021404" algn="ctr" rotWithShape="0">
                      <a:srgbClr val="B2B2B2">
                        <a:alpha val="80000"/>
                      </a:srgbClr>
                    </a:outerShdw>
                  </a:effectLst>
                  <a:cs typeface="Times New Roman"/>
                </a:rPr>
                <a:t> </a:t>
              </a:r>
              <a:r>
                <a:rPr lang="en-US" sz="3600" kern="10" dirty="0" smtClean="0">
                  <a:ln w="9525">
                    <a:noFill/>
                    <a:round/>
                    <a:headEnd/>
                    <a:tailEnd/>
                  </a:ln>
                  <a:solidFill>
                    <a:srgbClr val="DD8047"/>
                  </a:solidFill>
                  <a:effectLst>
                    <a:outerShdw dist="45791" dir="2021404" algn="ctr" rotWithShape="0">
                      <a:srgbClr val="B2B2B2">
                        <a:alpha val="80000"/>
                      </a:srgbClr>
                    </a:outerShdw>
                  </a:effectLst>
                  <a:cs typeface="Times New Roman"/>
                </a:rPr>
                <a:t>relation</a:t>
              </a:r>
              <a:r>
                <a:rPr lang="en-US" sz="3600" kern="10" dirty="0" smtClean="0">
                  <a:ln w="9525">
                    <a:noFill/>
                    <a:round/>
                    <a:headEnd/>
                    <a:tailEnd/>
                  </a:ln>
                  <a:solidFill>
                    <a:srgbClr val="336699"/>
                  </a:solidFill>
                  <a:effectLst>
                    <a:outerShdw dist="45791" dir="2021404" algn="ctr" rotWithShape="0">
                      <a:srgbClr val="B2B2B2">
                        <a:alpha val="80000"/>
                      </a:srgbClr>
                    </a:outerShdw>
                  </a:effectLst>
                  <a:cs typeface="Times New Roman"/>
                </a:rPr>
                <a:t> </a:t>
              </a:r>
              <a:r>
                <a:rPr lang="en-US"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a:rPr>
                <a:t>B</a:t>
              </a:r>
              <a:endParaRPr lang="en-US" sz="3600" kern="10" dirty="0">
                <a:ln w="9525">
                  <a:noFill/>
                  <a:round/>
                  <a:headEnd/>
                  <a:tailEnd/>
                </a:ln>
                <a:solidFill>
                  <a:srgbClr val="336699"/>
                </a:solidFill>
                <a:effectLst>
                  <a:outerShdw dist="45791" dir="2021404" algn="ctr" rotWithShape="0">
                    <a:srgbClr val="B2B2B2">
                      <a:alpha val="80000"/>
                    </a:srgbClr>
                  </a:outerShdw>
                </a:effectLst>
                <a:cs typeface="Times New Roman"/>
              </a:endParaRPr>
            </a:p>
          </p:txBody>
        </p:sp>
      </p:grpSp>
      <p:sp>
        <p:nvSpPr>
          <p:cNvPr id="12" name="Date Placeholder 4"/>
          <p:cNvSpPr>
            <a:spLocks noGrp="1"/>
          </p:cNvSpPr>
          <p:nvPr>
            <p:ph type="dt" sz="half" idx="10"/>
          </p:nvPr>
        </p:nvSpPr>
        <p:spPr>
          <a:xfrm>
            <a:off x="6096000" y="6492875"/>
            <a:ext cx="2667000" cy="365125"/>
          </a:xfrm>
        </p:spPr>
        <p:txBody>
          <a:bodyPr/>
          <a:lstStyle/>
          <a:p>
            <a:r>
              <a:rPr lang="en-US" dirty="0" smtClean="0"/>
              <a:t>AECT Jacksonville:  Nov. 9, 2011</a:t>
            </a:r>
            <a:endParaRPr lang="en-US" dirty="0"/>
          </a:p>
        </p:txBody>
      </p:sp>
      <p:sp>
        <p:nvSpPr>
          <p:cNvPr id="13" name="Footer Placeholder 6"/>
          <p:cNvSpPr>
            <a:spLocks noGrp="1"/>
          </p:cNvSpPr>
          <p:nvPr>
            <p:ph type="ftr" sz="quarter" idx="11"/>
          </p:nvPr>
        </p:nvSpPr>
        <p:spPr>
          <a:xfrm>
            <a:off x="609600" y="6492875"/>
            <a:ext cx="5421083" cy="365125"/>
          </a:xfrm>
        </p:spPr>
        <p:txBody>
          <a:bodyPr/>
          <a:lstStyle/>
          <a:p>
            <a:pPr algn="l"/>
            <a:r>
              <a:rPr lang="en-US" dirty="0" smtClean="0"/>
              <a:t>Applications of MAPSAT in Educational Research</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Patterns of HOT       HOT in 3 conditions</a:t>
            </a:r>
            <a:endParaRPr lang="en-US" dirty="0"/>
          </a:p>
        </p:txBody>
      </p:sp>
      <p:sp>
        <p:nvSpPr>
          <p:cNvPr id="3" name="Date Placeholder 2"/>
          <p:cNvSpPr>
            <a:spLocks noGrp="1"/>
          </p:cNvSpPr>
          <p:nvPr>
            <p:ph type="dt" sz="half" idx="10"/>
          </p:nvPr>
        </p:nvSpPr>
        <p:spPr/>
        <p:txBody>
          <a:bodyPr/>
          <a:lstStyle/>
          <a:p>
            <a:r>
              <a:rPr lang="en-US" dirty="0" smtClean="0"/>
              <a:t>AECT Jacksonville:  Nov. 9, 2011</a:t>
            </a:r>
            <a:endParaRPr lang="en-US" dirty="0"/>
          </a:p>
        </p:txBody>
      </p:sp>
      <p:sp>
        <p:nvSpPr>
          <p:cNvPr id="4" name="Footer Placeholder 3"/>
          <p:cNvSpPr>
            <a:spLocks noGrp="1"/>
          </p:cNvSpPr>
          <p:nvPr>
            <p:ph type="ftr" sz="quarter" idx="11"/>
          </p:nvPr>
        </p:nvSpPr>
        <p:spPr/>
        <p:txBody>
          <a:bodyPr/>
          <a:lstStyle/>
          <a:p>
            <a:r>
              <a:rPr lang="en-US" dirty="0" smtClean="0"/>
              <a:t>Applications of MAPSAT in Educational Research</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C3E7C5C7-A091-4451-BDC6-BDE18FBF0A0A}" type="slidenum">
              <a:rPr lang="en-US" smtClean="0"/>
              <a:pPr/>
              <a:t>50</a:t>
            </a:fld>
            <a:endParaRPr lang="en-US" dirty="0"/>
          </a:p>
        </p:txBody>
      </p:sp>
      <p:sp>
        <p:nvSpPr>
          <p:cNvPr id="6" name="Content Placeholder 5"/>
          <p:cNvSpPr>
            <a:spLocks noGrp="1"/>
          </p:cNvSpPr>
          <p:nvPr>
            <p:ph sz="quarter" idx="1"/>
          </p:nvPr>
        </p:nvSpPr>
        <p:spPr>
          <a:xfrm>
            <a:off x="609600" y="4419600"/>
            <a:ext cx="8153400" cy="1600200"/>
          </a:xfrm>
        </p:spPr>
        <p:txBody>
          <a:bodyPr>
            <a:normAutofit fontScale="85000" lnSpcReduction="10000"/>
          </a:bodyPr>
          <a:lstStyle/>
          <a:p>
            <a:r>
              <a:rPr lang="en-US" dirty="0" smtClean="0"/>
              <a:t>“Sustained academic discourse of 2 or more instances of higher order thinking is </a:t>
            </a:r>
            <a:r>
              <a:rPr lang="en-US" i="1" dirty="0" smtClean="0"/>
              <a:t>twice</a:t>
            </a:r>
            <a:r>
              <a:rPr lang="en-US" dirty="0" smtClean="0"/>
              <a:t> as likely in the staggered condition, and almost </a:t>
            </a:r>
            <a:r>
              <a:rPr lang="en-US" i="1" dirty="0" smtClean="0"/>
              <a:t>three times </a:t>
            </a:r>
            <a:r>
              <a:rPr lang="en-US" dirty="0" smtClean="0"/>
              <a:t>as likely in the modeled discourse condition, as in </a:t>
            </a:r>
            <a:r>
              <a:rPr lang="en-US" dirty="0" err="1" smtClean="0"/>
              <a:t>unscaffolded</a:t>
            </a:r>
            <a:r>
              <a:rPr lang="en-US" dirty="0" smtClean="0"/>
              <a:t> CVA.”</a:t>
            </a:r>
            <a:endParaRPr lang="en-US" dirty="0"/>
          </a:p>
        </p:txBody>
      </p:sp>
      <p:sp>
        <p:nvSpPr>
          <p:cNvPr id="7" name="Right Arrow 6"/>
          <p:cNvSpPr/>
          <p:nvPr/>
        </p:nvSpPr>
        <p:spPr>
          <a:xfrm>
            <a:off x="4038600" y="228600"/>
            <a:ext cx="685800" cy="457200"/>
          </a:xfrm>
          <a:prstGeom prst="righ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Table 7"/>
          <p:cNvGraphicFramePr>
            <a:graphicFrameLocks noGrp="1"/>
          </p:cNvGraphicFramePr>
          <p:nvPr/>
        </p:nvGraphicFramePr>
        <p:xfrm>
          <a:off x="1371600" y="1676400"/>
          <a:ext cx="6248400" cy="2926079"/>
        </p:xfrm>
        <a:graphic>
          <a:graphicData uri="http://schemas.openxmlformats.org/drawingml/2006/table">
            <a:tbl>
              <a:tblPr firstRow="1" bandRow="1">
                <a:tableStyleId>{5C22544A-7EE6-4342-B048-85BDC9FD1C3A}</a:tableStyleId>
              </a:tblPr>
              <a:tblGrid>
                <a:gridCol w="3124200"/>
                <a:gridCol w="3124200"/>
              </a:tblGrid>
              <a:tr h="1036320">
                <a:tc gridSpan="2">
                  <a:txBody>
                    <a:bodyPr/>
                    <a:lstStyle/>
                    <a:p>
                      <a:pPr algn="ctr" fontAlgn="b"/>
                      <a:r>
                        <a:rPr lang="en-US" sz="2800" b="0" i="0" u="none" strike="noStrike" dirty="0" smtClean="0">
                          <a:solidFill>
                            <a:schemeClr val="tx1"/>
                          </a:solidFill>
                          <a:latin typeface="Calibri"/>
                        </a:rPr>
                        <a:t>Application, analysis </a:t>
                      </a:r>
                      <a:r>
                        <a:rPr lang="en-US" sz="2800" b="0" i="0" u="none" strike="noStrike" dirty="0">
                          <a:solidFill>
                            <a:schemeClr val="tx1"/>
                          </a:solidFill>
                          <a:latin typeface="Calibri"/>
                        </a:rPr>
                        <a:t>or </a:t>
                      </a:r>
                      <a:r>
                        <a:rPr lang="en-US" sz="2800" b="0" i="0" u="none" strike="noStrike" dirty="0" smtClean="0">
                          <a:solidFill>
                            <a:schemeClr val="tx1"/>
                          </a:solidFill>
                          <a:latin typeface="Calibri"/>
                        </a:rPr>
                        <a:t>modesty followed by application</a:t>
                      </a:r>
                      <a:r>
                        <a:rPr lang="en-US" sz="2800" b="0" i="0" u="none" strike="noStrike" dirty="0">
                          <a:solidFill>
                            <a:schemeClr val="tx1"/>
                          </a:solidFill>
                          <a:latin typeface="Calibri"/>
                        </a:rPr>
                        <a:t>, analysis or modesty</a:t>
                      </a:r>
                    </a:p>
                  </a:txBody>
                  <a:tcPr marL="0" marR="0" marT="0" marB="0" anchor="b">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CCC">
                        <a:alpha val="98824"/>
                      </a:srgbClr>
                    </a:solidFill>
                  </a:tcPr>
                </a:tc>
                <a:tc hMerge="1">
                  <a:txBody>
                    <a:bodyPr/>
                    <a:lstStyle/>
                    <a:p>
                      <a:endParaRPr lang="en-US"/>
                    </a:p>
                  </a:txBody>
                  <a:tcPr/>
                </a:tc>
              </a:tr>
              <a:tr h="518160">
                <a:tc>
                  <a:txBody>
                    <a:bodyPr/>
                    <a:lstStyle/>
                    <a:p>
                      <a:pPr algn="ctr" fontAlgn="b"/>
                      <a:r>
                        <a:rPr lang="en-US" sz="2800" b="0" i="0" u="none" strike="noStrike" dirty="0">
                          <a:solidFill>
                            <a:schemeClr val="tx1"/>
                          </a:solidFill>
                          <a:latin typeface="Calibri"/>
                        </a:rPr>
                        <a:t>Control</a:t>
                      </a:r>
                    </a:p>
                  </a:txBody>
                  <a:tcPr marL="0" marR="0" marT="0" marB="0" anchor="b">
                    <a:lnT w="9525" cap="flat" cmpd="sng" algn="ctr">
                      <a:solidFill>
                        <a:schemeClr val="tx1"/>
                      </a:solidFill>
                      <a:prstDash val="solid"/>
                      <a:round/>
                      <a:headEnd type="none" w="med" len="med"/>
                      <a:tailEnd type="none" w="med" len="med"/>
                    </a:lnT>
                    <a:noFill/>
                  </a:tcPr>
                </a:tc>
                <a:tc>
                  <a:txBody>
                    <a:bodyPr/>
                    <a:lstStyle/>
                    <a:p>
                      <a:pPr algn="ctr" fontAlgn="b"/>
                      <a:r>
                        <a:rPr lang="en-US" sz="2800" b="0" i="0" u="none" strike="noStrike" dirty="0" smtClean="0">
                          <a:solidFill>
                            <a:schemeClr val="tx1"/>
                          </a:solidFill>
                          <a:latin typeface="Calibri"/>
                        </a:rPr>
                        <a:t>25 cases</a:t>
                      </a:r>
                      <a:endParaRPr lang="en-US" sz="2800" b="0" i="0" u="none" strike="noStrike" dirty="0">
                        <a:solidFill>
                          <a:schemeClr val="tx1"/>
                        </a:solidFill>
                        <a:latin typeface="Calibri"/>
                      </a:endParaRPr>
                    </a:p>
                  </a:txBody>
                  <a:tcPr marL="0" marR="0" marT="0" marB="0" anchor="b">
                    <a:lnT w="9525" cap="flat" cmpd="sng" algn="ctr">
                      <a:solidFill>
                        <a:schemeClr val="tx1"/>
                      </a:solidFill>
                      <a:prstDash val="solid"/>
                      <a:round/>
                      <a:headEnd type="none" w="med" len="med"/>
                      <a:tailEnd type="none" w="med" len="med"/>
                    </a:lnT>
                    <a:noFill/>
                  </a:tcPr>
                </a:tc>
              </a:tr>
              <a:tr h="518160">
                <a:tc>
                  <a:txBody>
                    <a:bodyPr/>
                    <a:lstStyle/>
                    <a:p>
                      <a:pPr algn="ctr" fontAlgn="b"/>
                      <a:r>
                        <a:rPr lang="en-US" sz="2800" b="0" i="0" u="none" strike="noStrike" dirty="0">
                          <a:solidFill>
                            <a:schemeClr val="tx1"/>
                          </a:solidFill>
                          <a:latin typeface="Calibri"/>
                        </a:rPr>
                        <a:t>Staggered </a:t>
                      </a:r>
                    </a:p>
                  </a:txBody>
                  <a:tcPr marL="0" marR="0" marT="0" marB="0" anchor="b">
                    <a:noFill/>
                  </a:tcPr>
                </a:tc>
                <a:tc>
                  <a:txBody>
                    <a:bodyPr/>
                    <a:lstStyle/>
                    <a:p>
                      <a:pPr algn="ctr" fontAlgn="b"/>
                      <a:r>
                        <a:rPr lang="en-US" sz="2800" b="0" i="0" u="none" strike="noStrike" dirty="0" smtClean="0">
                          <a:solidFill>
                            <a:schemeClr val="tx1"/>
                          </a:solidFill>
                          <a:latin typeface="Calibri"/>
                        </a:rPr>
                        <a:t>55 cases</a:t>
                      </a:r>
                      <a:endParaRPr lang="en-US" sz="2800" b="0" i="0" u="none" strike="noStrike" dirty="0">
                        <a:solidFill>
                          <a:schemeClr val="tx1"/>
                        </a:solidFill>
                        <a:latin typeface="Calibri"/>
                      </a:endParaRPr>
                    </a:p>
                  </a:txBody>
                  <a:tcPr marL="0" marR="0" marT="0" marB="0" anchor="b">
                    <a:noFill/>
                  </a:tcPr>
                </a:tc>
              </a:tr>
              <a:tr h="259080">
                <a:tc>
                  <a:txBody>
                    <a:bodyPr/>
                    <a:lstStyle/>
                    <a:p>
                      <a:pPr algn="ctr" fontAlgn="b"/>
                      <a:r>
                        <a:rPr lang="en-US" sz="2800" b="0" i="0" u="none" strike="noStrike" dirty="0">
                          <a:solidFill>
                            <a:schemeClr val="tx1"/>
                          </a:solidFill>
                          <a:latin typeface="Calibri"/>
                        </a:rPr>
                        <a:t>Modeled </a:t>
                      </a:r>
                    </a:p>
                  </a:txBody>
                  <a:tcPr marL="0" marR="0" marT="0" marB="0" anchor="b">
                    <a:lnB w="9525" cap="flat" cmpd="sng" algn="ctr">
                      <a:solidFill>
                        <a:schemeClr val="tx1"/>
                      </a:solidFill>
                      <a:prstDash val="solid"/>
                      <a:round/>
                      <a:headEnd type="none" w="med" len="med"/>
                      <a:tailEnd type="none" w="med" len="med"/>
                    </a:lnB>
                    <a:noFill/>
                  </a:tcPr>
                </a:tc>
                <a:tc>
                  <a:txBody>
                    <a:bodyPr/>
                    <a:lstStyle/>
                    <a:p>
                      <a:pPr algn="ctr" fontAlgn="b"/>
                      <a:r>
                        <a:rPr lang="en-US" sz="2800" b="0" i="0" u="none" strike="noStrike" dirty="0" smtClean="0">
                          <a:solidFill>
                            <a:schemeClr val="tx1"/>
                          </a:solidFill>
                          <a:latin typeface="Calibri"/>
                        </a:rPr>
                        <a:t>73 cases</a:t>
                      </a:r>
                      <a:endParaRPr lang="en-US" sz="2800" b="0" i="0" u="none" strike="noStrike" dirty="0">
                        <a:solidFill>
                          <a:schemeClr val="tx1"/>
                        </a:solidFill>
                        <a:latin typeface="Calibri"/>
                      </a:endParaRPr>
                    </a:p>
                  </a:txBody>
                  <a:tcPr marL="0" marR="0" marT="0" marB="0" anchor="b">
                    <a:lnB w="9525" cap="flat" cmpd="sng" algn="ctr">
                      <a:solidFill>
                        <a:schemeClr val="tx1"/>
                      </a:solidFill>
                      <a:prstDash val="solid"/>
                      <a:round/>
                      <a:headEnd type="none" w="med" len="med"/>
                      <a:tailEnd type="none" w="med" len="med"/>
                    </a:lnB>
                    <a:noFill/>
                  </a:tcPr>
                </a:tc>
              </a:tr>
              <a:tr h="259080">
                <a:tc>
                  <a:txBody>
                    <a:bodyPr/>
                    <a:lstStyle/>
                    <a:p>
                      <a:pPr algn="ctr" fontAlgn="b"/>
                      <a:endParaRPr lang="en-US" sz="2800" b="0" i="0" u="none" strike="noStrike" dirty="0">
                        <a:solidFill>
                          <a:schemeClr val="tx1"/>
                        </a:solidFill>
                        <a:latin typeface="Calibri"/>
                      </a:endParaRPr>
                    </a:p>
                  </a:txBody>
                  <a:tcPr marL="0" marR="0" marT="0" marB="0" anchor="b">
                    <a:lnT w="9525" cap="flat" cmpd="sng" algn="ctr">
                      <a:solidFill>
                        <a:schemeClr val="tx1"/>
                      </a:solidFill>
                      <a:prstDash val="solid"/>
                      <a:round/>
                      <a:headEnd type="none" w="med" len="med"/>
                      <a:tailEnd type="none" w="med" len="med"/>
                    </a:lnT>
                    <a:noFill/>
                  </a:tcPr>
                </a:tc>
                <a:tc>
                  <a:txBody>
                    <a:bodyPr/>
                    <a:lstStyle/>
                    <a:p>
                      <a:pPr algn="ctr" fontAlgn="b"/>
                      <a:endParaRPr lang="en-US" sz="2800" b="0" i="0" u="none" strike="noStrike" dirty="0">
                        <a:solidFill>
                          <a:schemeClr val="tx1"/>
                        </a:solidFill>
                        <a:latin typeface="Calibri"/>
                      </a:endParaRPr>
                    </a:p>
                  </a:txBody>
                  <a:tcPr marL="0" marR="0" marT="0" marB="0" anchor="b">
                    <a:lnT w="9525" cap="flat" cmpd="sng" algn="ctr">
                      <a:solidFill>
                        <a:schemeClr val="tx1"/>
                      </a:solidFill>
                      <a:prstDash val="solid"/>
                      <a:round/>
                      <a:headEnd type="none" w="med" len="med"/>
                      <a:tailEnd type="none" w="med" len="med"/>
                    </a:lnT>
                    <a:noFill/>
                  </a:tcPr>
                </a:tc>
              </a:tr>
            </a:tbl>
          </a:graphicData>
        </a:graphic>
      </p:graphicFrame>
    </p:spTree>
    <p:extLst>
      <p:ext uri="{BB962C8B-B14F-4D97-AF65-F5344CB8AC3E}">
        <p14:creationId xmlns:p14="http://schemas.microsoft.com/office/powerpoint/2010/main" val="16913271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and Conclusions</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C3E7C5C7-A091-4451-BDC6-BDE18FBF0A0A}" type="slidenum">
              <a:rPr lang="en-US" smtClean="0"/>
              <a:pPr/>
              <a:t>51</a:t>
            </a:fld>
            <a:endParaRPr lang="en-US" dirty="0"/>
          </a:p>
        </p:txBody>
      </p:sp>
      <p:sp>
        <p:nvSpPr>
          <p:cNvPr id="6" name="Content Placeholder 5"/>
          <p:cNvSpPr>
            <a:spLocks noGrp="1"/>
          </p:cNvSpPr>
          <p:nvPr>
            <p:ph sz="quarter" idx="1"/>
          </p:nvPr>
        </p:nvSpPr>
        <p:spPr/>
        <p:txBody>
          <a:bodyPr>
            <a:normAutofit fontScale="92500"/>
          </a:bodyPr>
          <a:lstStyle/>
          <a:p>
            <a:r>
              <a:rPr lang="en-US" dirty="0" smtClean="0"/>
              <a:t>Observations were the most common substance type, but were less likely to be directly followed by HOT. Analytical and modesty statements were the least frequent, but the most likely to be followed by HOT. </a:t>
            </a:r>
          </a:p>
          <a:p>
            <a:r>
              <a:rPr lang="en-US" dirty="0" smtClean="0"/>
              <a:t>The modeled condition showed the smallest percentage of observations and the greatest percentage of higher order thinking, the staggered condition fell between the other 2 in terms of HOT.</a:t>
            </a:r>
          </a:p>
          <a:p>
            <a:r>
              <a:rPr lang="en-US" dirty="0" smtClean="0"/>
              <a:t>APT can reveal probabilities of target discourses in in new media. </a:t>
            </a:r>
          </a:p>
        </p:txBody>
      </p:sp>
      <p:sp>
        <p:nvSpPr>
          <p:cNvPr id="7" name="Date Placeholder 4"/>
          <p:cNvSpPr>
            <a:spLocks noGrp="1"/>
          </p:cNvSpPr>
          <p:nvPr>
            <p:ph type="dt" sz="half" idx="10"/>
          </p:nvPr>
        </p:nvSpPr>
        <p:spPr>
          <a:xfrm>
            <a:off x="6096000" y="6492875"/>
            <a:ext cx="2667000" cy="365125"/>
          </a:xfrm>
        </p:spPr>
        <p:txBody>
          <a:bodyPr/>
          <a:lstStyle/>
          <a:p>
            <a:r>
              <a:rPr lang="en-US" dirty="0" smtClean="0"/>
              <a:t>AECT Jacksonville:  Nov. 9, 2011</a:t>
            </a:r>
            <a:endParaRPr lang="en-US" dirty="0"/>
          </a:p>
        </p:txBody>
      </p:sp>
      <p:sp>
        <p:nvSpPr>
          <p:cNvPr id="8" name="Footer Placeholder 6"/>
          <p:cNvSpPr>
            <a:spLocks noGrp="1"/>
          </p:cNvSpPr>
          <p:nvPr>
            <p:ph type="ftr" sz="quarter" idx="11"/>
          </p:nvPr>
        </p:nvSpPr>
        <p:spPr>
          <a:xfrm>
            <a:off x="609600" y="6492875"/>
            <a:ext cx="5421083" cy="365125"/>
          </a:xfrm>
        </p:spPr>
        <p:txBody>
          <a:bodyPr/>
          <a:lstStyle/>
          <a:p>
            <a:pPr algn="l"/>
            <a:r>
              <a:rPr lang="en-US" dirty="0" smtClean="0"/>
              <a:t>Applications of MAPSAT in Educational Research</a:t>
            </a:r>
            <a:endParaRPr lang="en-US" dirty="0"/>
          </a:p>
        </p:txBody>
      </p:sp>
    </p:spTree>
    <p:extLst>
      <p:ext uri="{BB962C8B-B14F-4D97-AF65-F5344CB8AC3E}">
        <p14:creationId xmlns:p14="http://schemas.microsoft.com/office/powerpoint/2010/main" val="39918760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smtClean="0"/>
              <a:t>Applying </a:t>
            </a:r>
            <a:r>
              <a:rPr lang="en-US" sz="3200" dirty="0"/>
              <a:t>APT in the Development of a New Item Calibration Approach for CAT</a:t>
            </a:r>
          </a:p>
        </p:txBody>
      </p:sp>
      <p:sp>
        <p:nvSpPr>
          <p:cNvPr id="5" name="Slide Number Placeholder 4"/>
          <p:cNvSpPr>
            <a:spLocks noGrp="1"/>
          </p:cNvSpPr>
          <p:nvPr>
            <p:ph type="sldNum" sz="quarter" idx="11"/>
          </p:nvPr>
        </p:nvSpPr>
        <p:spPr/>
        <p:txBody>
          <a:bodyPr/>
          <a:lstStyle/>
          <a:p>
            <a:r>
              <a:rPr lang="en-US" dirty="0" smtClean="0"/>
              <a:t>Study 3</a:t>
            </a:r>
            <a:endParaRPr lang="en-US" dirty="0"/>
          </a:p>
        </p:txBody>
      </p:sp>
      <p:sp>
        <p:nvSpPr>
          <p:cNvPr id="7" name="Date Placeholder 4"/>
          <p:cNvSpPr>
            <a:spLocks noGrp="1"/>
          </p:cNvSpPr>
          <p:nvPr>
            <p:ph type="dt" sz="half" idx="10"/>
          </p:nvPr>
        </p:nvSpPr>
        <p:spPr>
          <a:xfrm>
            <a:off x="6096000" y="6492875"/>
            <a:ext cx="2667000" cy="365125"/>
          </a:xfrm>
        </p:spPr>
        <p:txBody>
          <a:bodyPr/>
          <a:lstStyle/>
          <a:p>
            <a:r>
              <a:rPr lang="en-US" dirty="0" smtClean="0"/>
              <a:t>AECT Jacksonville:  Nov. 9, 2011</a:t>
            </a:r>
            <a:endParaRPr lang="en-US" dirty="0"/>
          </a:p>
        </p:txBody>
      </p:sp>
      <p:sp>
        <p:nvSpPr>
          <p:cNvPr id="8" name="Footer Placeholder 6"/>
          <p:cNvSpPr>
            <a:spLocks noGrp="1"/>
          </p:cNvSpPr>
          <p:nvPr>
            <p:ph type="ftr" sz="quarter" idx="11"/>
          </p:nvPr>
        </p:nvSpPr>
        <p:spPr>
          <a:xfrm>
            <a:off x="609600" y="6492875"/>
            <a:ext cx="5421083" cy="365125"/>
          </a:xfrm>
        </p:spPr>
        <p:txBody>
          <a:bodyPr/>
          <a:lstStyle/>
          <a:p>
            <a:pPr algn="l"/>
            <a:r>
              <a:rPr lang="en-US" sz="1400" b="0" dirty="0" smtClean="0">
                <a:solidFill>
                  <a:schemeClr val="tx2"/>
                </a:solidFill>
              </a:rPr>
              <a:t>Applications of MAPSAT in Educational Research</a:t>
            </a:r>
            <a:endParaRPr lang="en-US" sz="1400" b="0" dirty="0">
              <a:solidFill>
                <a:schemeClr val="tx2"/>
              </a:solidFill>
            </a:endParaRPr>
          </a:p>
        </p:txBody>
      </p:sp>
      <p:sp>
        <p:nvSpPr>
          <p:cNvPr id="9" name="Text Placeholder 1"/>
          <p:cNvSpPr txBox="1">
            <a:spLocks/>
          </p:cNvSpPr>
          <p:nvPr/>
        </p:nvSpPr>
        <p:spPr>
          <a:xfrm>
            <a:off x="1524000" y="2974975"/>
            <a:ext cx="7123113" cy="2511425"/>
          </a:xfrm>
          <a:prstGeom prst="rect">
            <a:avLst/>
          </a:prstGeom>
        </p:spPr>
        <p:txBody>
          <a:bodyPr vert="horz" anchor="t">
            <a:normAutofit/>
          </a:bodyPr>
          <a:lstStyle/>
          <a:p>
            <a:pPr lvl="0">
              <a:spcBef>
                <a:spcPts val="700"/>
              </a:spcBef>
              <a:buClr>
                <a:schemeClr val="accent2"/>
              </a:buClr>
              <a:buSzPct val="60000"/>
            </a:pPr>
            <a:r>
              <a:rPr lang="en-US" sz="2800" b="1" dirty="0" smtClean="0">
                <a:solidFill>
                  <a:schemeClr val="tx2"/>
                </a:solidFill>
              </a:rPr>
              <a:t>Andrew F. Barrett</a:t>
            </a:r>
            <a:endParaRPr kumimoji="0" lang="en-US" sz="2800" b="1" i="0" u="none" strike="noStrike" kern="1200" cap="none" spc="0" normalizeH="0" baseline="0" noProof="0" dirty="0" smtClean="0">
              <a:ln>
                <a:noFill/>
              </a:ln>
              <a:solidFill>
                <a:schemeClr val="tx2"/>
              </a:solidFill>
              <a:effectLst/>
              <a:uLnTx/>
              <a:uFillTx/>
              <a:latin typeface="+mn-lt"/>
              <a:ea typeface="+mn-ea"/>
              <a:cs typeface="+mn-cs"/>
            </a:endParaRPr>
          </a:p>
        </p:txBody>
      </p:sp>
    </p:spTree>
    <p:extLst>
      <p:ext uri="{BB962C8B-B14F-4D97-AF65-F5344CB8AC3E}">
        <p14:creationId xmlns:p14="http://schemas.microsoft.com/office/powerpoint/2010/main" val="32206146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Variable-Length Computer Classification Testing</a:t>
            </a:r>
            <a:endParaRPr lang="en-US" dirty="0"/>
          </a:p>
        </p:txBody>
      </p:sp>
      <p:sp>
        <p:nvSpPr>
          <p:cNvPr id="3" name="Content Placeholder 2"/>
          <p:cNvSpPr>
            <a:spLocks noGrp="1"/>
          </p:cNvSpPr>
          <p:nvPr>
            <p:ph idx="1"/>
          </p:nvPr>
        </p:nvSpPr>
        <p:spPr/>
        <p:txBody>
          <a:bodyPr>
            <a:normAutofit/>
          </a:bodyPr>
          <a:lstStyle/>
          <a:p>
            <a:r>
              <a:rPr lang="en-US" dirty="0"/>
              <a:t>T</a:t>
            </a:r>
            <a:r>
              <a:rPr lang="en-US" dirty="0" smtClean="0"/>
              <a:t>ype of Computer Adaptive Testing focused on classification (e.g. master vs. nonmaster)</a:t>
            </a:r>
          </a:p>
          <a:p>
            <a:r>
              <a:rPr lang="en-US" dirty="0"/>
              <a:t>C</a:t>
            </a:r>
            <a:r>
              <a:rPr lang="en-US" dirty="0" smtClean="0"/>
              <a:t>lassifies learner knowledge efficiently &amp; accurately (Rudner, 2009; Thompson, 2007)</a:t>
            </a:r>
          </a:p>
          <a:p>
            <a:r>
              <a:rPr lang="en-US" dirty="0" smtClean="0"/>
              <a:t>Often depends on item calibration involving thousands before testing can begin</a:t>
            </a:r>
          </a:p>
          <a:p>
            <a:r>
              <a:rPr lang="en-US" dirty="0"/>
              <a:t>C</a:t>
            </a:r>
            <a:r>
              <a:rPr lang="en-US" dirty="0" smtClean="0"/>
              <a:t>urrently impractical in all but a few large-scale, high-stakes, and/or highly profitable contexts (Frick, 1992; Rudner, 2009; Welch </a:t>
            </a:r>
            <a:r>
              <a:rPr lang="en-US" dirty="0" smtClean="0"/>
              <a:t>&amp; Frick</a:t>
            </a:r>
            <a:r>
              <a:rPr lang="en-US" dirty="0" smtClean="0"/>
              <a:t>, 1993)</a:t>
            </a:r>
          </a:p>
          <a:p>
            <a:endParaRPr lang="en-US" dirty="0"/>
          </a:p>
        </p:txBody>
      </p:sp>
    </p:spTree>
    <p:extLst>
      <p:ext uri="{BB962C8B-B14F-4D97-AF65-F5344CB8AC3E}">
        <p14:creationId xmlns:p14="http://schemas.microsoft.com/office/powerpoint/2010/main" val="42830129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Dissertation Study</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Develop &amp; test a new approach to item calibration, Automatic Racing Calibration Heuristics (ARCH), to bring advantages of VL-CCT to lower-stakes educational contexts</a:t>
            </a:r>
          </a:p>
          <a:p>
            <a:pPr marL="0" indent="0">
              <a:buNone/>
            </a:pPr>
            <a:r>
              <a:rPr lang="en-US" dirty="0" smtClean="0"/>
              <a:t>Analysis of Patterns in Time (APT) used to:</a:t>
            </a:r>
          </a:p>
          <a:p>
            <a:r>
              <a:rPr lang="en-US" dirty="0" smtClean="0"/>
              <a:t>Make classification decisions based on examinee response patterns</a:t>
            </a:r>
          </a:p>
          <a:p>
            <a:r>
              <a:rPr lang="en-US" dirty="0" smtClean="0"/>
              <a:t>Examine relationships between patterns of calibration heuristics, average test length, &amp; frequency of classification decisions</a:t>
            </a:r>
            <a:endParaRPr lang="en-US" dirty="0"/>
          </a:p>
        </p:txBody>
      </p:sp>
    </p:spTree>
    <p:extLst>
      <p:ext uri="{BB962C8B-B14F-4D97-AF65-F5344CB8AC3E}">
        <p14:creationId xmlns:p14="http://schemas.microsoft.com/office/powerpoint/2010/main" val="5022414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Example: Using Response Patterns to Make Classification Decisions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6977639"/>
              </p:ext>
            </p:extLst>
          </p:nvPr>
        </p:nvGraphicFramePr>
        <p:xfrm>
          <a:off x="457200" y="1600200"/>
          <a:ext cx="7315199" cy="3677921"/>
        </p:xfrm>
        <a:graphic>
          <a:graphicData uri="http://schemas.openxmlformats.org/drawingml/2006/table">
            <a:tbl>
              <a:tblPr firstRow="1" bandRow="1">
                <a:tableStyleId>{2D5ABB26-0587-4C30-8999-92F81FD0307C}</a:tableStyleId>
              </a:tblPr>
              <a:tblGrid>
                <a:gridCol w="295341"/>
                <a:gridCol w="409884"/>
                <a:gridCol w="381684"/>
                <a:gridCol w="903988"/>
                <a:gridCol w="1268254"/>
                <a:gridCol w="938134"/>
                <a:gridCol w="1269239"/>
                <a:gridCol w="607028"/>
                <a:gridCol w="1241647"/>
              </a:tblGrid>
              <a:tr h="623147">
                <a:tc rowSpan="2">
                  <a:txBody>
                    <a:bodyPr/>
                    <a:lstStyle/>
                    <a:p>
                      <a:pPr algn="ctr"/>
                      <a:endParaRPr lang="en-US" sz="1800" dirty="0"/>
                    </a:p>
                  </a:txBody>
                  <a:tcPr marL="81280" marR="81280" marT="40640" marB="4064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2">
                  <a:txBody>
                    <a:bodyPr/>
                    <a:lstStyle/>
                    <a:p>
                      <a:pPr algn="ctr"/>
                      <a:r>
                        <a:rPr lang="en-US" sz="1800" i="1" dirty="0" err="1" smtClean="0"/>
                        <a:t>i</a:t>
                      </a:r>
                      <a:endParaRPr lang="en-US" sz="1800" i="1" dirty="0"/>
                    </a:p>
                  </a:txBody>
                  <a:tcPr marL="81280" marR="81280" marT="40640" marB="4064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2">
                  <a:txBody>
                    <a:bodyPr/>
                    <a:lstStyle/>
                    <a:p>
                      <a:pPr algn="ctr"/>
                      <a:r>
                        <a:rPr lang="en-US" sz="1800" dirty="0" smtClean="0"/>
                        <a:t>R</a:t>
                      </a:r>
                      <a:endParaRPr lang="en-US" sz="1800" dirty="0"/>
                    </a:p>
                  </a:txBody>
                  <a:tcPr marL="81280" marR="81280" marT="40640" marB="4064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pPr algn="ctr"/>
                      <a:r>
                        <a:rPr lang="en-US" sz="1800" kern="1200" dirty="0" smtClean="0">
                          <a:solidFill>
                            <a:schemeClr val="tx1"/>
                          </a:solidFill>
                          <a:effectLst/>
                          <a:latin typeface="+mn-lt"/>
                          <a:ea typeface="+mn-ea"/>
                          <a:cs typeface="+mn-cs"/>
                        </a:rPr>
                        <a:t>Probability of R To </a:t>
                      </a:r>
                      <a:r>
                        <a:rPr lang="en-US" sz="1800" i="1" kern="1200" dirty="0" err="1" smtClean="0">
                          <a:solidFill>
                            <a:schemeClr val="tx1"/>
                          </a:solidFill>
                          <a:effectLst/>
                          <a:latin typeface="+mn-lt"/>
                          <a:ea typeface="+mn-ea"/>
                          <a:cs typeface="+mn-cs"/>
                        </a:rPr>
                        <a:t>i</a:t>
                      </a:r>
                      <a:r>
                        <a:rPr lang="en-US" sz="1800" i="0" kern="1200" baseline="0" dirty="0" smtClean="0">
                          <a:solidFill>
                            <a:schemeClr val="tx1"/>
                          </a:solidFill>
                          <a:effectLst/>
                          <a:latin typeface="+mn-lt"/>
                          <a:ea typeface="+mn-ea"/>
                          <a:cs typeface="+mn-cs"/>
                        </a:rPr>
                        <a:t> </a:t>
                      </a:r>
                      <a:r>
                        <a:rPr lang="en-US" sz="1800" kern="1200" dirty="0" smtClean="0">
                          <a:solidFill>
                            <a:schemeClr val="tx1"/>
                          </a:solidFill>
                          <a:effectLst/>
                          <a:latin typeface="+mn-lt"/>
                          <a:ea typeface="+mn-ea"/>
                          <a:cs typeface="+mn-cs"/>
                        </a:rPr>
                        <a:t>From:</a:t>
                      </a:r>
                      <a:r>
                        <a:rPr lang="en-US" sz="1800" dirty="0" smtClean="0">
                          <a:effectLst/>
                        </a:rPr>
                        <a:t> </a:t>
                      </a:r>
                      <a:endParaRPr lang="en-US" sz="1800" dirty="0"/>
                    </a:p>
                  </a:txBody>
                  <a:tcPr marL="81280" marR="81280" marT="40640" marB="4064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c hMerge="1">
                  <a:txBody>
                    <a:bodyPr/>
                    <a:lstStyle/>
                    <a:p>
                      <a:endParaRPr lang="en-US" dirty="0"/>
                    </a:p>
                  </a:txBody>
                  <a:tcPr/>
                </a:tc>
                <a:tc gridSpan="2">
                  <a:txBody>
                    <a:bodyPr/>
                    <a:lstStyle/>
                    <a:p>
                      <a:pPr algn="ctr"/>
                      <a:r>
                        <a:rPr lang="en-US" sz="1800" kern="1200" dirty="0" smtClean="0">
                          <a:solidFill>
                            <a:schemeClr val="tx1"/>
                          </a:solidFill>
                          <a:effectLst/>
                          <a:latin typeface="+mn-lt"/>
                          <a:ea typeface="+mn-ea"/>
                          <a:cs typeface="+mn-cs"/>
                        </a:rPr>
                        <a:t>Probability Examinee Is A:</a:t>
                      </a:r>
                      <a:r>
                        <a:rPr lang="en-US" sz="1800" dirty="0" smtClean="0">
                          <a:effectLst/>
                        </a:rPr>
                        <a:t> </a:t>
                      </a:r>
                      <a:endParaRPr lang="en-US" sz="1800" dirty="0"/>
                    </a:p>
                  </a:txBody>
                  <a:tcPr marL="81280" marR="81280" marT="40640" marB="4064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rowSpan="2">
                  <a:txBody>
                    <a:bodyPr/>
                    <a:lstStyle/>
                    <a:p>
                      <a:pPr algn="ctr"/>
                      <a:r>
                        <a:rPr lang="en-US" sz="1800" i="1" dirty="0" smtClean="0"/>
                        <a:t>PR</a:t>
                      </a:r>
                      <a:endParaRPr lang="en-US" sz="1800" i="1" dirty="0"/>
                    </a:p>
                  </a:txBody>
                  <a:tcPr marL="81280" marR="81280" marT="40640" marB="4064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2">
                  <a:txBody>
                    <a:bodyPr/>
                    <a:lstStyle/>
                    <a:p>
                      <a:pPr algn="ctr"/>
                      <a:r>
                        <a:rPr lang="en-US" sz="1800" dirty="0" smtClean="0"/>
                        <a:t>Test Decision</a:t>
                      </a:r>
                      <a:endParaRPr lang="en-US" sz="1800" dirty="0"/>
                    </a:p>
                  </a:txBody>
                  <a:tcPr marL="81280" marR="81280" marT="40640" marB="4064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2213">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pPr algn="ctr"/>
                      <a:r>
                        <a:rPr lang="en-US" sz="1800" dirty="0" smtClean="0"/>
                        <a:t>Master</a:t>
                      </a:r>
                      <a:endParaRPr lang="en-US" sz="1800" dirty="0"/>
                    </a:p>
                  </a:txBody>
                  <a:tcPr marL="81280" marR="81280" marT="40640" marB="4064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c>
                  <a:txBody>
                    <a:bodyPr/>
                    <a:lstStyle/>
                    <a:p>
                      <a:pPr algn="ctr"/>
                      <a:r>
                        <a:rPr lang="en-US" sz="1800" dirty="0" smtClean="0"/>
                        <a:t>Nonmaster</a:t>
                      </a:r>
                      <a:endParaRPr lang="en-US" sz="1800" dirty="0"/>
                    </a:p>
                  </a:txBody>
                  <a:tcPr marL="81280" marR="81280" marT="40640" marB="4064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c>
                  <a:txBody>
                    <a:bodyPr/>
                    <a:lstStyle/>
                    <a:p>
                      <a:pPr algn="ctr"/>
                      <a:r>
                        <a:rPr lang="en-US" sz="1800" dirty="0" smtClean="0"/>
                        <a:t>Master</a:t>
                      </a:r>
                      <a:endParaRPr lang="en-US" sz="1800" dirty="0"/>
                    </a:p>
                  </a:txBody>
                  <a:tcPr marL="81280" marR="81280" marT="40640" marB="4064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t>Nonmaster</a:t>
                      </a:r>
                      <a:endParaRPr lang="en-US" sz="1800" dirty="0"/>
                    </a:p>
                  </a:txBody>
                  <a:tcPr marL="81280" marR="81280" marT="40640" marB="4064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dirty="0"/>
                    </a:p>
                  </a:txBody>
                  <a:tcPr/>
                </a:tc>
                <a:tc vMerge="1">
                  <a:txBody>
                    <a:bodyPr/>
                    <a:lstStyle/>
                    <a:p>
                      <a:endParaRPr lang="en-US" dirty="0"/>
                    </a:p>
                  </a:txBody>
                  <a:tcPr/>
                </a:tc>
              </a:tr>
              <a:tr h="406400">
                <a:tc gridSpan="3">
                  <a:txBody>
                    <a:bodyPr/>
                    <a:lstStyle/>
                    <a:p>
                      <a:pPr algn="ctr"/>
                      <a:r>
                        <a:rPr lang="en-US" sz="1800" dirty="0" smtClean="0"/>
                        <a:t>Prior</a:t>
                      </a:r>
                      <a:endParaRPr lang="en-US" sz="1800" dirty="0"/>
                    </a:p>
                  </a:txBody>
                  <a:tcPr marL="81280" marR="81280" marT="40640" marB="4064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ctr"/>
                      <a:endParaRPr lang="en-US" sz="2000" dirty="0"/>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ctr"/>
                      <a:endParaRPr lang="en-US" sz="2000" dirty="0"/>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1800" dirty="0">
                        <a:effectLst/>
                        <a:latin typeface="+mn-lt"/>
                        <a:ea typeface="Cambria"/>
                        <a:cs typeface="Times New Roman"/>
                      </a:endParaRPr>
                    </a:p>
                  </a:txBody>
                  <a:tcPr marL="60960" marR="60960"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c>
                  <a:txBody>
                    <a:bodyPr/>
                    <a:lstStyle/>
                    <a:p>
                      <a:pPr marL="0" marR="0" algn="ctr">
                        <a:lnSpc>
                          <a:spcPct val="150000"/>
                        </a:lnSpc>
                        <a:spcBef>
                          <a:spcPts val="0"/>
                        </a:spcBef>
                        <a:spcAft>
                          <a:spcPts val="0"/>
                        </a:spcAft>
                      </a:pPr>
                      <a:endParaRPr lang="en-US" sz="1800" dirty="0">
                        <a:effectLst/>
                        <a:latin typeface="+mn-lt"/>
                        <a:ea typeface="Cambria"/>
                        <a:cs typeface="Times New Roman"/>
                      </a:endParaRPr>
                    </a:p>
                  </a:txBody>
                  <a:tcPr marL="60960" marR="60960"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c>
                  <a:txBody>
                    <a:bodyPr/>
                    <a:lstStyle/>
                    <a:p>
                      <a:pPr marL="0" marR="0" algn="ctr">
                        <a:lnSpc>
                          <a:spcPct val="150000"/>
                        </a:lnSpc>
                        <a:spcBef>
                          <a:spcPts val="0"/>
                        </a:spcBef>
                        <a:spcAft>
                          <a:spcPts val="0"/>
                        </a:spcAft>
                      </a:pPr>
                      <a:r>
                        <a:rPr lang="en-US" sz="1800" dirty="0" smtClean="0">
                          <a:effectLst/>
                          <a:latin typeface="+mn-lt"/>
                          <a:ea typeface="Cambria"/>
                          <a:cs typeface="Times New Roman"/>
                        </a:rPr>
                        <a:t>.50</a:t>
                      </a:r>
                      <a:endParaRPr lang="en-US" sz="1800" dirty="0">
                        <a:effectLst/>
                        <a:latin typeface="+mn-lt"/>
                        <a:ea typeface="Cambria"/>
                        <a:cs typeface="Times New Roman"/>
                      </a:endParaRPr>
                    </a:p>
                  </a:txBody>
                  <a:tcPr marL="60960" marR="60960"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smtClean="0">
                          <a:effectLst/>
                          <a:latin typeface="+mn-lt"/>
                          <a:ea typeface="Cambria"/>
                          <a:cs typeface="Times New Roman"/>
                        </a:rPr>
                        <a:t>.50</a:t>
                      </a:r>
                      <a:endParaRPr lang="en-US" sz="1800" dirty="0">
                        <a:effectLst/>
                        <a:latin typeface="+mn-lt"/>
                        <a:ea typeface="Cambria"/>
                        <a:cs typeface="Times New Roman"/>
                      </a:endParaRPr>
                    </a:p>
                  </a:txBody>
                  <a:tcPr marL="60960" marR="60960"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smtClean="0">
                          <a:effectLst/>
                          <a:latin typeface="+mn-lt"/>
                          <a:ea typeface="Cambria"/>
                          <a:cs typeface="Times New Roman"/>
                        </a:rPr>
                        <a:t>1.00</a:t>
                      </a:r>
                      <a:endParaRPr lang="en-US" sz="1800" dirty="0">
                        <a:effectLst/>
                        <a:latin typeface="+mn-lt"/>
                        <a:ea typeface="Cambria"/>
                        <a:cs typeface="Times New Roman"/>
                      </a:endParaRPr>
                    </a:p>
                  </a:txBody>
                  <a:tcPr marL="60960" marR="60960"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smtClean="0">
                          <a:effectLst/>
                          <a:latin typeface="+mn-lt"/>
                          <a:ea typeface="Cambria"/>
                          <a:cs typeface="Times New Roman"/>
                        </a:rPr>
                        <a:t>Continue</a:t>
                      </a:r>
                      <a:endParaRPr lang="en-US" sz="1800" dirty="0">
                        <a:effectLst/>
                        <a:latin typeface="+mn-lt"/>
                        <a:ea typeface="Cambria"/>
                        <a:cs typeface="Times New Roman"/>
                      </a:endParaRPr>
                    </a:p>
                  </a:txBody>
                  <a:tcPr marL="60960" marR="60960"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23147">
                <a:tc>
                  <a:txBody>
                    <a:bodyPr/>
                    <a:lstStyle/>
                    <a:p>
                      <a:pPr algn="ctr"/>
                      <a:r>
                        <a:rPr lang="en-US" sz="1800" dirty="0" smtClean="0"/>
                        <a:t>1</a:t>
                      </a:r>
                      <a:endParaRPr lang="en-US" sz="1800" dirty="0"/>
                    </a:p>
                  </a:txBody>
                  <a:tcPr marL="81280" marR="81280" marT="40640" marB="4064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t>63</a:t>
                      </a:r>
                      <a:endParaRPr lang="en-US" sz="1800" dirty="0"/>
                    </a:p>
                  </a:txBody>
                  <a:tcPr marL="81280" marR="81280" marT="40640" marB="4064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latin typeface="Zapf Dingbats"/>
                          <a:ea typeface="Zapf Dingbats"/>
                          <a:cs typeface="Zapf Dingbats"/>
                          <a:sym typeface="Zapf Dingbats"/>
                        </a:rPr>
                        <a:t>✖</a:t>
                      </a:r>
                      <a:endParaRPr lang="en-US" sz="1800" dirty="0"/>
                    </a:p>
                  </a:txBody>
                  <a:tcPr marL="81280" marR="81280" marT="40640" marB="4064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effectLst/>
                          <a:latin typeface="+mn-lt"/>
                          <a:ea typeface="Cambria"/>
                          <a:cs typeface="Times New Roman"/>
                        </a:rPr>
                        <a:t>.11</a:t>
                      </a:r>
                    </a:p>
                  </a:txBody>
                  <a:tcPr marL="60960" marR="60960"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c>
                  <a:txBody>
                    <a:bodyPr/>
                    <a:lstStyle/>
                    <a:p>
                      <a:pPr marL="0" marR="0" algn="ctr">
                        <a:lnSpc>
                          <a:spcPct val="150000"/>
                        </a:lnSpc>
                        <a:spcBef>
                          <a:spcPts val="0"/>
                        </a:spcBef>
                        <a:spcAft>
                          <a:spcPts val="0"/>
                        </a:spcAft>
                      </a:pPr>
                      <a:r>
                        <a:rPr lang="en-US" sz="1800" dirty="0">
                          <a:effectLst/>
                          <a:latin typeface="+mn-lt"/>
                          <a:ea typeface="Cambria"/>
                          <a:cs typeface="Times New Roman"/>
                        </a:rPr>
                        <a:t>.35</a:t>
                      </a:r>
                    </a:p>
                  </a:txBody>
                  <a:tcPr marL="60960" marR="60960"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c>
                  <a:txBody>
                    <a:bodyPr/>
                    <a:lstStyle/>
                    <a:p>
                      <a:pPr marL="0" marR="0" algn="ctr">
                        <a:lnSpc>
                          <a:spcPct val="150000"/>
                        </a:lnSpc>
                        <a:spcBef>
                          <a:spcPts val="0"/>
                        </a:spcBef>
                        <a:spcAft>
                          <a:spcPts val="0"/>
                        </a:spcAft>
                      </a:pPr>
                      <a:r>
                        <a:rPr lang="en-US" sz="1800" dirty="0">
                          <a:effectLst/>
                          <a:latin typeface="+mn-lt"/>
                          <a:ea typeface="Cambria"/>
                          <a:cs typeface="Times New Roman"/>
                        </a:rPr>
                        <a:t>.</a:t>
                      </a:r>
                      <a:r>
                        <a:rPr lang="en-US" sz="1800" dirty="0" smtClean="0">
                          <a:effectLst/>
                          <a:latin typeface="+mn-lt"/>
                          <a:ea typeface="Cambria"/>
                          <a:cs typeface="Times New Roman"/>
                        </a:rPr>
                        <a:t>24</a:t>
                      </a:r>
                      <a:endParaRPr lang="en-US" sz="1800" dirty="0">
                        <a:effectLst/>
                        <a:latin typeface="+mn-lt"/>
                        <a:ea typeface="Cambria"/>
                        <a:cs typeface="Times New Roman"/>
                      </a:endParaRPr>
                    </a:p>
                  </a:txBody>
                  <a:tcPr marL="60960" marR="60960"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mn-lt"/>
                          <a:ea typeface="Cambria"/>
                          <a:cs typeface="Times New Roman"/>
                        </a:rPr>
                        <a:t>.</a:t>
                      </a:r>
                      <a:r>
                        <a:rPr lang="en-US" sz="1800" dirty="0" smtClean="0">
                          <a:effectLst/>
                          <a:latin typeface="+mn-lt"/>
                          <a:ea typeface="Cambria"/>
                          <a:cs typeface="Times New Roman"/>
                        </a:rPr>
                        <a:t>76</a:t>
                      </a:r>
                      <a:endParaRPr lang="en-US" sz="1800" dirty="0">
                        <a:effectLst/>
                        <a:latin typeface="+mn-lt"/>
                        <a:ea typeface="Cambria"/>
                        <a:cs typeface="Times New Roman"/>
                      </a:endParaRPr>
                    </a:p>
                  </a:txBody>
                  <a:tcPr marL="60960" marR="60960"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smtClean="0">
                          <a:effectLst/>
                          <a:latin typeface="+mn-lt"/>
                          <a:ea typeface="Cambria"/>
                          <a:cs typeface="Times New Roman"/>
                        </a:rPr>
                        <a:t>0.31</a:t>
                      </a:r>
                      <a:endParaRPr lang="en-US" sz="1800" dirty="0">
                        <a:effectLst/>
                        <a:latin typeface="+mn-lt"/>
                        <a:ea typeface="Cambria"/>
                        <a:cs typeface="Times New Roman"/>
                      </a:endParaRPr>
                    </a:p>
                  </a:txBody>
                  <a:tcPr marL="60960" marR="60960"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mn-lt"/>
                          <a:ea typeface="Cambria"/>
                          <a:cs typeface="Times New Roman"/>
                        </a:rPr>
                        <a:t>Continue </a:t>
                      </a:r>
                    </a:p>
                  </a:txBody>
                  <a:tcPr marL="60960" marR="60960"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23147">
                <a:tc>
                  <a:txBody>
                    <a:bodyPr/>
                    <a:lstStyle/>
                    <a:p>
                      <a:pPr algn="ctr"/>
                      <a:r>
                        <a:rPr lang="en-US" sz="1800" dirty="0" smtClean="0"/>
                        <a:t>2</a:t>
                      </a:r>
                      <a:endParaRPr lang="en-US" sz="1800" dirty="0"/>
                    </a:p>
                  </a:txBody>
                  <a:tcPr marL="81280" marR="81280" marT="40640" marB="4064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t>23</a:t>
                      </a:r>
                      <a:endParaRPr lang="en-US" sz="1800" dirty="0"/>
                    </a:p>
                  </a:txBody>
                  <a:tcPr marL="81280" marR="81280" marT="40640" marB="4064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latin typeface="Zapf Dingbats"/>
                          <a:ea typeface="Zapf Dingbats"/>
                          <a:cs typeface="Zapf Dingbats"/>
                          <a:sym typeface="Zapf Dingbats"/>
                        </a:rPr>
                        <a:t>✔</a:t>
                      </a:r>
                      <a:endParaRPr lang="en-US" sz="1800" dirty="0"/>
                    </a:p>
                  </a:txBody>
                  <a:tcPr marL="81280" marR="81280" marT="40640" marB="4064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effectLst/>
                          <a:latin typeface="+mn-lt"/>
                          <a:ea typeface="Cambria"/>
                          <a:cs typeface="Times New Roman"/>
                        </a:rPr>
                        <a:t>.81</a:t>
                      </a:r>
                    </a:p>
                  </a:txBody>
                  <a:tcPr marL="60960" marR="60960"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c>
                  <a:txBody>
                    <a:bodyPr/>
                    <a:lstStyle/>
                    <a:p>
                      <a:pPr marL="0" marR="0" algn="ctr">
                        <a:lnSpc>
                          <a:spcPct val="150000"/>
                        </a:lnSpc>
                        <a:spcBef>
                          <a:spcPts val="0"/>
                        </a:spcBef>
                        <a:spcAft>
                          <a:spcPts val="0"/>
                        </a:spcAft>
                      </a:pPr>
                      <a:r>
                        <a:rPr lang="en-US" sz="1800" dirty="0">
                          <a:effectLst/>
                          <a:latin typeface="+mn-lt"/>
                          <a:ea typeface="Cambria"/>
                          <a:cs typeface="Times New Roman"/>
                        </a:rPr>
                        <a:t>.24</a:t>
                      </a:r>
                    </a:p>
                  </a:txBody>
                  <a:tcPr marL="60960" marR="60960"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c>
                  <a:txBody>
                    <a:bodyPr/>
                    <a:lstStyle/>
                    <a:p>
                      <a:pPr marL="0" marR="0" algn="ctr">
                        <a:lnSpc>
                          <a:spcPct val="150000"/>
                        </a:lnSpc>
                        <a:spcBef>
                          <a:spcPts val="0"/>
                        </a:spcBef>
                        <a:spcAft>
                          <a:spcPts val="0"/>
                        </a:spcAft>
                      </a:pPr>
                      <a:r>
                        <a:rPr lang="en-US" sz="1800" dirty="0">
                          <a:effectLst/>
                          <a:latin typeface="+mn-lt"/>
                          <a:ea typeface="Cambria"/>
                          <a:cs typeface="Times New Roman"/>
                        </a:rPr>
                        <a:t>.</a:t>
                      </a:r>
                      <a:r>
                        <a:rPr lang="en-US" sz="1800" dirty="0" smtClean="0">
                          <a:effectLst/>
                          <a:latin typeface="+mn-lt"/>
                          <a:ea typeface="Cambria"/>
                          <a:cs typeface="Times New Roman"/>
                        </a:rPr>
                        <a:t>52</a:t>
                      </a:r>
                      <a:endParaRPr lang="en-US" sz="1800" dirty="0">
                        <a:effectLst/>
                        <a:latin typeface="+mn-lt"/>
                        <a:ea typeface="Cambria"/>
                        <a:cs typeface="Times New Roman"/>
                      </a:endParaRPr>
                    </a:p>
                  </a:txBody>
                  <a:tcPr marL="60960" marR="60960"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mn-lt"/>
                          <a:ea typeface="Cambria"/>
                          <a:cs typeface="Times New Roman"/>
                        </a:rPr>
                        <a:t>.</a:t>
                      </a:r>
                      <a:r>
                        <a:rPr lang="en-US" sz="1800" dirty="0" smtClean="0">
                          <a:effectLst/>
                          <a:latin typeface="+mn-lt"/>
                          <a:ea typeface="Cambria"/>
                          <a:cs typeface="Times New Roman"/>
                        </a:rPr>
                        <a:t>49</a:t>
                      </a:r>
                      <a:endParaRPr lang="en-US" sz="1800" dirty="0">
                        <a:effectLst/>
                        <a:latin typeface="+mn-lt"/>
                        <a:ea typeface="Cambria"/>
                        <a:cs typeface="Times New Roman"/>
                      </a:endParaRPr>
                    </a:p>
                  </a:txBody>
                  <a:tcPr marL="60960" marR="60960"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smtClean="0">
                          <a:effectLst/>
                          <a:latin typeface="+mn-lt"/>
                          <a:ea typeface="Cambria"/>
                          <a:cs typeface="Times New Roman"/>
                        </a:rPr>
                        <a:t>1.06</a:t>
                      </a:r>
                      <a:endParaRPr lang="en-US" sz="1800" dirty="0">
                        <a:effectLst/>
                        <a:latin typeface="+mn-lt"/>
                        <a:ea typeface="Cambria"/>
                        <a:cs typeface="Times New Roman"/>
                      </a:endParaRPr>
                    </a:p>
                  </a:txBody>
                  <a:tcPr marL="60960" marR="60960"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mn-lt"/>
                          <a:ea typeface="Cambria"/>
                          <a:cs typeface="Times New Roman"/>
                        </a:rPr>
                        <a:t>Continue </a:t>
                      </a:r>
                    </a:p>
                  </a:txBody>
                  <a:tcPr marL="60960" marR="60960"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06400">
                <a:tc>
                  <a:txBody>
                    <a:bodyPr/>
                    <a:lstStyle/>
                    <a:p>
                      <a:pPr algn="ctr"/>
                      <a:r>
                        <a:rPr lang="en-US" sz="1800" dirty="0" smtClean="0"/>
                        <a:t>3</a:t>
                      </a:r>
                      <a:endParaRPr lang="en-US" sz="1800" dirty="0"/>
                    </a:p>
                  </a:txBody>
                  <a:tcPr marL="81280" marR="81280" marT="40640" marB="4064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t>1</a:t>
                      </a:r>
                      <a:endParaRPr lang="en-US" sz="1800" dirty="0"/>
                    </a:p>
                  </a:txBody>
                  <a:tcPr marL="81280" marR="81280" marT="40640" marB="4064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Zapf Dingbats"/>
                          <a:ea typeface="Zapf Dingbats"/>
                          <a:cs typeface="Zapf Dingbats"/>
                          <a:sym typeface="Zapf Dingbats"/>
                        </a:rPr>
                        <a:t>✖</a:t>
                      </a:r>
                      <a:endParaRPr lang="en-US" sz="1800" dirty="0" smtClean="0"/>
                    </a:p>
                  </a:txBody>
                  <a:tcPr marL="81280" marR="81280" marT="40640" marB="4064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effectLst/>
                          <a:latin typeface="+mn-lt"/>
                          <a:ea typeface="Cambria"/>
                          <a:cs typeface="Times New Roman"/>
                        </a:rPr>
                        <a:t>.08</a:t>
                      </a:r>
                    </a:p>
                  </a:txBody>
                  <a:tcPr marL="60960" marR="60960"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c>
                  <a:txBody>
                    <a:bodyPr/>
                    <a:lstStyle/>
                    <a:p>
                      <a:pPr marL="0" marR="0" algn="ctr">
                        <a:lnSpc>
                          <a:spcPct val="150000"/>
                        </a:lnSpc>
                        <a:spcBef>
                          <a:spcPts val="0"/>
                        </a:spcBef>
                        <a:spcAft>
                          <a:spcPts val="0"/>
                        </a:spcAft>
                      </a:pPr>
                      <a:r>
                        <a:rPr lang="en-US" sz="1800" dirty="0">
                          <a:effectLst/>
                          <a:latin typeface="+mn-lt"/>
                          <a:ea typeface="Cambria"/>
                          <a:cs typeface="Times New Roman"/>
                        </a:rPr>
                        <a:t>.53</a:t>
                      </a:r>
                    </a:p>
                  </a:txBody>
                  <a:tcPr marL="60960" marR="60960"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c>
                  <a:txBody>
                    <a:bodyPr/>
                    <a:lstStyle/>
                    <a:p>
                      <a:pPr marL="0" marR="0" algn="ctr">
                        <a:lnSpc>
                          <a:spcPct val="150000"/>
                        </a:lnSpc>
                        <a:spcBef>
                          <a:spcPts val="0"/>
                        </a:spcBef>
                        <a:spcAft>
                          <a:spcPts val="0"/>
                        </a:spcAft>
                      </a:pPr>
                      <a:r>
                        <a:rPr lang="en-US" sz="1800" dirty="0">
                          <a:effectLst/>
                          <a:latin typeface="+mn-lt"/>
                          <a:ea typeface="Cambria"/>
                          <a:cs typeface="Times New Roman"/>
                        </a:rPr>
                        <a:t>.</a:t>
                      </a:r>
                      <a:r>
                        <a:rPr lang="en-US" sz="1800" dirty="0" smtClean="0">
                          <a:effectLst/>
                          <a:latin typeface="+mn-lt"/>
                          <a:ea typeface="Cambria"/>
                          <a:cs typeface="Times New Roman"/>
                        </a:rPr>
                        <a:t>14</a:t>
                      </a:r>
                      <a:endParaRPr lang="en-US" sz="1800" dirty="0">
                        <a:effectLst/>
                        <a:latin typeface="+mn-lt"/>
                        <a:ea typeface="Cambria"/>
                        <a:cs typeface="Times New Roman"/>
                      </a:endParaRPr>
                    </a:p>
                  </a:txBody>
                  <a:tcPr marL="60960" marR="60960"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mn-lt"/>
                          <a:ea typeface="Cambria"/>
                          <a:cs typeface="Times New Roman"/>
                        </a:rPr>
                        <a:t>.</a:t>
                      </a:r>
                      <a:r>
                        <a:rPr lang="en-US" sz="1800" dirty="0" smtClean="0">
                          <a:effectLst/>
                          <a:latin typeface="+mn-lt"/>
                          <a:ea typeface="Cambria"/>
                          <a:cs typeface="Times New Roman"/>
                        </a:rPr>
                        <a:t>86</a:t>
                      </a:r>
                      <a:endParaRPr lang="en-US" sz="1800" dirty="0">
                        <a:effectLst/>
                        <a:latin typeface="+mn-lt"/>
                        <a:ea typeface="Cambria"/>
                        <a:cs typeface="Times New Roman"/>
                      </a:endParaRPr>
                    </a:p>
                  </a:txBody>
                  <a:tcPr marL="60960" marR="60960"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smtClean="0">
                          <a:effectLst/>
                          <a:latin typeface="+mn-lt"/>
                          <a:ea typeface="Cambria"/>
                          <a:cs typeface="Times New Roman"/>
                        </a:rPr>
                        <a:t>0.16</a:t>
                      </a:r>
                      <a:endParaRPr lang="en-US" sz="1800" dirty="0">
                        <a:effectLst/>
                        <a:latin typeface="+mn-lt"/>
                        <a:ea typeface="Cambria"/>
                        <a:cs typeface="Times New Roman"/>
                      </a:endParaRPr>
                    </a:p>
                  </a:txBody>
                  <a:tcPr marL="60960" marR="60960"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mn-lt"/>
                          <a:ea typeface="Cambria"/>
                          <a:cs typeface="Times New Roman"/>
                        </a:rPr>
                        <a:t>Continue </a:t>
                      </a:r>
                    </a:p>
                  </a:txBody>
                  <a:tcPr marL="60960" marR="60960"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23147">
                <a:tc>
                  <a:txBody>
                    <a:bodyPr/>
                    <a:lstStyle/>
                    <a:p>
                      <a:pPr algn="ctr"/>
                      <a:r>
                        <a:rPr lang="en-US" sz="1800" dirty="0" smtClean="0"/>
                        <a:t>4</a:t>
                      </a:r>
                      <a:endParaRPr lang="en-US" sz="1800" dirty="0"/>
                    </a:p>
                  </a:txBody>
                  <a:tcPr marL="81280" marR="81280" marT="40640" marB="4064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t>38</a:t>
                      </a:r>
                      <a:endParaRPr lang="en-US" sz="1800" dirty="0"/>
                    </a:p>
                  </a:txBody>
                  <a:tcPr marL="81280" marR="81280" marT="40640" marB="4064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Zapf Dingbats"/>
                          <a:ea typeface="Zapf Dingbats"/>
                          <a:cs typeface="Zapf Dingbats"/>
                          <a:sym typeface="Zapf Dingbats"/>
                        </a:rPr>
                        <a:t>✖</a:t>
                      </a:r>
                      <a:endParaRPr lang="en-US" sz="1800" dirty="0" smtClean="0"/>
                    </a:p>
                  </a:txBody>
                  <a:tcPr marL="81280" marR="81280" marT="40640" marB="4064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effectLst/>
                          <a:latin typeface="+mn-lt"/>
                          <a:ea typeface="Cambria"/>
                          <a:cs typeface="Times New Roman"/>
                        </a:rPr>
                        <a:t>.02</a:t>
                      </a:r>
                    </a:p>
                  </a:txBody>
                  <a:tcPr marL="60960" marR="60960"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c>
                  <a:txBody>
                    <a:bodyPr/>
                    <a:lstStyle/>
                    <a:p>
                      <a:pPr marL="0" marR="0" algn="ctr">
                        <a:lnSpc>
                          <a:spcPct val="150000"/>
                        </a:lnSpc>
                        <a:spcBef>
                          <a:spcPts val="0"/>
                        </a:spcBef>
                        <a:spcAft>
                          <a:spcPts val="0"/>
                        </a:spcAft>
                      </a:pPr>
                      <a:r>
                        <a:rPr lang="en-US" sz="1800" dirty="0">
                          <a:effectLst/>
                          <a:latin typeface="+mn-lt"/>
                          <a:ea typeface="Cambria"/>
                          <a:cs typeface="Times New Roman"/>
                        </a:rPr>
                        <a:t>.14</a:t>
                      </a:r>
                    </a:p>
                  </a:txBody>
                  <a:tcPr marL="60960" marR="60960"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c>
                  <a:txBody>
                    <a:bodyPr/>
                    <a:lstStyle/>
                    <a:p>
                      <a:pPr marL="0" marR="0" algn="ctr">
                        <a:lnSpc>
                          <a:spcPct val="150000"/>
                        </a:lnSpc>
                        <a:spcBef>
                          <a:spcPts val="0"/>
                        </a:spcBef>
                        <a:spcAft>
                          <a:spcPts val="0"/>
                        </a:spcAft>
                      </a:pPr>
                      <a:r>
                        <a:rPr lang="en-US" sz="1800" dirty="0">
                          <a:effectLst/>
                          <a:latin typeface="+mn-lt"/>
                          <a:ea typeface="Cambria"/>
                          <a:cs typeface="Times New Roman"/>
                        </a:rPr>
                        <a:t>.</a:t>
                      </a:r>
                      <a:r>
                        <a:rPr lang="en-US" sz="1800" dirty="0" smtClean="0">
                          <a:effectLst/>
                          <a:latin typeface="+mn-lt"/>
                          <a:ea typeface="Cambria"/>
                          <a:cs typeface="Times New Roman"/>
                        </a:rPr>
                        <a:t>02</a:t>
                      </a:r>
                      <a:endParaRPr lang="en-US" sz="1800" dirty="0">
                        <a:effectLst/>
                        <a:latin typeface="+mn-lt"/>
                        <a:ea typeface="Cambria"/>
                        <a:cs typeface="Times New Roman"/>
                      </a:endParaRPr>
                    </a:p>
                  </a:txBody>
                  <a:tcPr marL="60960" marR="60960"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mn-lt"/>
                          <a:ea typeface="Cambria"/>
                          <a:cs typeface="Times New Roman"/>
                        </a:rPr>
                        <a:t>.</a:t>
                      </a:r>
                      <a:r>
                        <a:rPr lang="en-US" sz="1800" dirty="0" smtClean="0">
                          <a:effectLst/>
                          <a:latin typeface="+mn-lt"/>
                          <a:ea typeface="Cambria"/>
                          <a:cs typeface="Times New Roman"/>
                        </a:rPr>
                        <a:t>98</a:t>
                      </a:r>
                      <a:endParaRPr lang="en-US" sz="1800" dirty="0">
                        <a:effectLst/>
                        <a:latin typeface="+mn-lt"/>
                        <a:ea typeface="Cambria"/>
                        <a:cs typeface="Times New Roman"/>
                      </a:endParaRPr>
                    </a:p>
                  </a:txBody>
                  <a:tcPr marL="60960" marR="60960"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smtClean="0">
                          <a:effectLst/>
                          <a:latin typeface="+mn-lt"/>
                          <a:ea typeface="Cambria"/>
                          <a:cs typeface="Times New Roman"/>
                        </a:rPr>
                        <a:t>0.03</a:t>
                      </a:r>
                      <a:endParaRPr lang="en-US" sz="1800" dirty="0">
                        <a:effectLst/>
                        <a:latin typeface="+mn-lt"/>
                        <a:ea typeface="Cambria"/>
                        <a:cs typeface="Times New Roman"/>
                      </a:endParaRPr>
                    </a:p>
                  </a:txBody>
                  <a:tcPr marL="60960" marR="60960"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mn-lt"/>
                          <a:ea typeface="Cambria"/>
                          <a:cs typeface="Times New Roman"/>
                        </a:rPr>
                        <a:t>Nonmaster</a:t>
                      </a:r>
                    </a:p>
                  </a:txBody>
                  <a:tcPr marL="60960" marR="60960"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6" name="TextBox 5"/>
          <p:cNvSpPr txBox="1"/>
          <p:nvPr/>
        </p:nvSpPr>
        <p:spPr>
          <a:xfrm>
            <a:off x="457200" y="5334000"/>
            <a:ext cx="8229600" cy="1323439"/>
          </a:xfrm>
          <a:prstGeom prst="rect">
            <a:avLst/>
          </a:prstGeom>
          <a:noFill/>
        </p:spPr>
        <p:txBody>
          <a:bodyPr wrap="square" rtlCol="0">
            <a:spAutoFit/>
          </a:bodyPr>
          <a:lstStyle/>
          <a:p>
            <a:pPr marL="285750" indent="-285750">
              <a:buFont typeface="Arial"/>
              <a:buChar char="•"/>
            </a:pPr>
            <a:r>
              <a:rPr lang="en-US" sz="2000" dirty="0" smtClean="0"/>
              <a:t>If an examinee answers item 63 </a:t>
            </a:r>
            <a:r>
              <a:rPr lang="en-US" sz="2000" i="1" dirty="0" smtClean="0"/>
              <a:t>incorrectly</a:t>
            </a:r>
            <a:r>
              <a:rPr lang="en-US" sz="2000" dirty="0" smtClean="0"/>
              <a:t> and item 23 </a:t>
            </a:r>
            <a:r>
              <a:rPr lang="en-US" sz="2000" i="1" dirty="0" smtClean="0"/>
              <a:t>correctly</a:t>
            </a:r>
            <a:r>
              <a:rPr lang="en-US" sz="2000" dirty="0" smtClean="0"/>
              <a:t> then testing should </a:t>
            </a:r>
            <a:r>
              <a:rPr lang="en-US" sz="2000" i="1" dirty="0" smtClean="0"/>
              <a:t>continue</a:t>
            </a:r>
          </a:p>
          <a:p>
            <a:pPr marL="285750" indent="-285750">
              <a:buFont typeface="Arial"/>
              <a:buChar char="•"/>
            </a:pPr>
            <a:r>
              <a:rPr lang="en-US" sz="2000" dirty="0" smtClean="0"/>
              <a:t>If an examinee answers item 63 </a:t>
            </a:r>
            <a:r>
              <a:rPr lang="en-US" sz="2000" i="1" dirty="0" smtClean="0"/>
              <a:t>incorrectly</a:t>
            </a:r>
            <a:r>
              <a:rPr lang="en-US" sz="2000" dirty="0" smtClean="0"/>
              <a:t>, item 23 </a:t>
            </a:r>
            <a:r>
              <a:rPr lang="en-US" sz="2000" i="1" dirty="0" smtClean="0"/>
              <a:t>correctly</a:t>
            </a:r>
            <a:r>
              <a:rPr lang="en-US" sz="2000" dirty="0" smtClean="0"/>
              <a:t>, and items 1 and 38 </a:t>
            </a:r>
            <a:r>
              <a:rPr lang="en-US" sz="2000" i="1" dirty="0" smtClean="0"/>
              <a:t>incorrectly</a:t>
            </a:r>
            <a:r>
              <a:rPr lang="en-US" sz="2000" dirty="0" smtClean="0"/>
              <a:t> then testing should </a:t>
            </a:r>
            <a:r>
              <a:rPr lang="en-US" sz="2000" i="1" dirty="0" smtClean="0"/>
              <a:t>stop</a:t>
            </a:r>
            <a:r>
              <a:rPr lang="en-US" sz="2000" dirty="0" smtClean="0"/>
              <a:t> with a decision of </a:t>
            </a:r>
            <a:r>
              <a:rPr lang="en-US" sz="2000" i="1" dirty="0" smtClean="0"/>
              <a:t>nonmaster</a:t>
            </a:r>
            <a:endParaRPr lang="en-US" sz="2000" i="1" dirty="0"/>
          </a:p>
        </p:txBody>
      </p:sp>
    </p:spTree>
    <p:extLst>
      <p:ext uri="{BB962C8B-B14F-4D97-AF65-F5344CB8AC3E}">
        <p14:creationId xmlns:p14="http://schemas.microsoft.com/office/powerpoint/2010/main" val="11712663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Approaches to Item Calibration  </a:t>
            </a:r>
            <a:endParaRPr lang="en-US" dirty="0"/>
          </a:p>
        </p:txBody>
      </p:sp>
      <p:sp>
        <p:nvSpPr>
          <p:cNvPr id="4" name="Text Placeholder 3"/>
          <p:cNvSpPr>
            <a:spLocks noGrp="1"/>
          </p:cNvSpPr>
          <p:nvPr>
            <p:ph type="body" idx="1"/>
          </p:nvPr>
        </p:nvSpPr>
        <p:spPr/>
        <p:txBody>
          <a:bodyPr>
            <a:normAutofit/>
          </a:bodyPr>
          <a:lstStyle/>
          <a:p>
            <a:r>
              <a:rPr lang="en-US" dirty="0" smtClean="0"/>
              <a:t>Traditional Approach</a:t>
            </a:r>
            <a:endParaRPr lang="en-US" dirty="0"/>
          </a:p>
        </p:txBody>
      </p:sp>
      <p:sp>
        <p:nvSpPr>
          <p:cNvPr id="5" name="Content Placeholder 4"/>
          <p:cNvSpPr>
            <a:spLocks noGrp="1"/>
          </p:cNvSpPr>
          <p:nvPr>
            <p:ph sz="half" idx="2"/>
          </p:nvPr>
        </p:nvSpPr>
        <p:spPr/>
        <p:txBody>
          <a:bodyPr>
            <a:normAutofit fontScale="77500" lnSpcReduction="20000"/>
          </a:bodyPr>
          <a:lstStyle/>
          <a:p>
            <a:r>
              <a:rPr lang="en-US" dirty="0"/>
              <a:t>H</a:t>
            </a:r>
            <a:r>
              <a:rPr lang="en-US" dirty="0" smtClean="0"/>
              <a:t>undreds or thousands respond to items before testing begins</a:t>
            </a:r>
          </a:p>
          <a:p>
            <a:r>
              <a:rPr lang="en-US" dirty="0" smtClean="0"/>
              <a:t>Large motivational differences exist between examinees who participate in item calibration, an often low or no stakes context, &amp; actual test examinees (Wise &amp; </a:t>
            </a:r>
            <a:r>
              <a:rPr lang="en-US" dirty="0" err="1" smtClean="0"/>
              <a:t>DeMars</a:t>
            </a:r>
            <a:r>
              <a:rPr lang="en-US" dirty="0" smtClean="0"/>
              <a:t>, 2006 in </a:t>
            </a:r>
            <a:r>
              <a:rPr lang="en-US" dirty="0" err="1" smtClean="0"/>
              <a:t>Makransky</a:t>
            </a:r>
            <a:r>
              <a:rPr lang="en-US" dirty="0" smtClean="0"/>
              <a:t>, 2010)</a:t>
            </a:r>
          </a:p>
          <a:p>
            <a:endParaRPr lang="en-US" dirty="0"/>
          </a:p>
        </p:txBody>
      </p:sp>
      <p:sp>
        <p:nvSpPr>
          <p:cNvPr id="6" name="Text Placeholder 5"/>
          <p:cNvSpPr>
            <a:spLocks noGrp="1"/>
          </p:cNvSpPr>
          <p:nvPr>
            <p:ph type="body" sz="quarter" idx="3"/>
          </p:nvPr>
        </p:nvSpPr>
        <p:spPr/>
        <p:txBody>
          <a:bodyPr/>
          <a:lstStyle/>
          <a:p>
            <a:r>
              <a:rPr lang="en-US" dirty="0" smtClean="0"/>
              <a:t>Proposed ARCH Approach</a:t>
            </a:r>
            <a:endParaRPr lang="en-US" dirty="0"/>
          </a:p>
        </p:txBody>
      </p:sp>
      <p:sp>
        <p:nvSpPr>
          <p:cNvPr id="7" name="Content Placeholder 6"/>
          <p:cNvSpPr>
            <a:spLocks noGrp="1"/>
          </p:cNvSpPr>
          <p:nvPr>
            <p:ph sz="quarter" idx="4"/>
          </p:nvPr>
        </p:nvSpPr>
        <p:spPr/>
        <p:txBody>
          <a:bodyPr>
            <a:normAutofit fontScale="77500" lnSpcReduction="20000"/>
          </a:bodyPr>
          <a:lstStyle/>
          <a:p>
            <a:r>
              <a:rPr lang="en-US" dirty="0"/>
              <a:t>T</a:t>
            </a:r>
            <a:r>
              <a:rPr lang="en-US" dirty="0" smtClean="0"/>
              <a:t>ens of people respond to items before testing begins with item-pool level probabilities</a:t>
            </a:r>
          </a:p>
          <a:p>
            <a:r>
              <a:rPr lang="en-US" dirty="0" smtClean="0"/>
              <a:t>Gather more data during online testing with </a:t>
            </a:r>
            <a:r>
              <a:rPr lang="en-US" i="1" dirty="0" smtClean="0"/>
              <a:t>real</a:t>
            </a:r>
            <a:r>
              <a:rPr lang="en-US" dirty="0" smtClean="0"/>
              <a:t> examinees</a:t>
            </a:r>
          </a:p>
          <a:p>
            <a:r>
              <a:rPr lang="en-US" dirty="0" smtClean="0"/>
              <a:t>Use more precise item level probability once </a:t>
            </a:r>
            <a:r>
              <a:rPr lang="en-US" i="1" dirty="0" smtClean="0"/>
              <a:t>enough</a:t>
            </a:r>
            <a:r>
              <a:rPr lang="en-US" dirty="0" smtClean="0"/>
              <a:t> data has been collected</a:t>
            </a:r>
            <a:endParaRPr lang="en-US" dirty="0"/>
          </a:p>
        </p:txBody>
      </p:sp>
    </p:spTree>
    <p:extLst>
      <p:ext uri="{BB962C8B-B14F-4D97-AF65-F5344CB8AC3E}">
        <p14:creationId xmlns:p14="http://schemas.microsoft.com/office/powerpoint/2010/main" val="31503331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Item Calibration Heuristics:</a:t>
            </a:r>
            <a:br>
              <a:rPr lang="en-US" dirty="0" smtClean="0"/>
            </a:br>
            <a:r>
              <a:rPr lang="en-US" dirty="0" smtClean="0"/>
              <a:t>3 Questions with 3 Possible Results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25786220"/>
              </p:ext>
            </p:extLst>
          </p:nvPr>
        </p:nvGraphicFramePr>
        <p:xfrm>
          <a:off x="457200" y="1600200"/>
          <a:ext cx="8229599" cy="4236720"/>
        </p:xfrm>
        <a:graphic>
          <a:graphicData uri="http://schemas.openxmlformats.org/drawingml/2006/table">
            <a:tbl>
              <a:tblPr firstRow="1" bandRow="1">
                <a:tableStyleId>{2D5ABB26-0587-4C30-8999-92F81FD0307C}</a:tableStyleId>
              </a:tblPr>
              <a:tblGrid>
                <a:gridCol w="1658345"/>
                <a:gridCol w="532073"/>
                <a:gridCol w="1658345"/>
                <a:gridCol w="532073"/>
                <a:gridCol w="1658345"/>
                <a:gridCol w="532073"/>
                <a:gridCol w="1658345"/>
              </a:tblGrid>
              <a:tr h="370840">
                <a:tc rowSpan="4">
                  <a:txBody>
                    <a:bodyPr/>
                    <a:lstStyle/>
                    <a:p>
                      <a:pPr algn="l"/>
                      <a:r>
                        <a:rPr lang="en-US" sz="2000" kern="1200" dirty="0" smtClean="0">
                          <a:solidFill>
                            <a:schemeClr val="tx1"/>
                          </a:solidFill>
                          <a:effectLst/>
                          <a:latin typeface="+mn-lt"/>
                          <a:ea typeface="+mn-ea"/>
                          <a:cs typeface="+mn-cs"/>
                        </a:rPr>
                        <a:t>1. Has item </a:t>
                      </a:r>
                      <a:r>
                        <a:rPr lang="en-US" sz="2000" i="1" kern="1200" dirty="0" err="1" smtClean="0">
                          <a:solidFill>
                            <a:schemeClr val="tx1"/>
                          </a:solidFill>
                          <a:effectLst/>
                          <a:latin typeface="+mn-lt"/>
                          <a:ea typeface="+mn-ea"/>
                          <a:cs typeface="+mn-cs"/>
                        </a:rPr>
                        <a:t>i</a:t>
                      </a:r>
                      <a:r>
                        <a:rPr lang="en-US" sz="2000" kern="1200" dirty="0" smtClean="0">
                          <a:solidFill>
                            <a:schemeClr val="tx1"/>
                          </a:solidFill>
                          <a:effectLst/>
                          <a:latin typeface="+mn-lt"/>
                          <a:ea typeface="+mn-ea"/>
                          <a:cs typeface="+mn-cs"/>
                        </a:rPr>
                        <a:t> been given</a:t>
                      </a:r>
                      <a:r>
                        <a:rPr lang="en-US" sz="2000" kern="1200" baseline="0" dirty="0" smtClean="0">
                          <a:solidFill>
                            <a:schemeClr val="tx1"/>
                          </a:solidFill>
                          <a:effectLst/>
                          <a:latin typeface="+mn-lt"/>
                          <a:ea typeface="+mn-ea"/>
                          <a:cs typeface="+mn-cs"/>
                        </a:rPr>
                        <a:t> more than the </a:t>
                      </a:r>
                      <a:r>
                        <a:rPr lang="en-US" sz="2000" b="1" kern="1200" baseline="0" dirty="0" smtClean="0">
                          <a:solidFill>
                            <a:schemeClr val="tx1"/>
                          </a:solidFill>
                          <a:effectLst/>
                          <a:latin typeface="+mn-lt"/>
                          <a:ea typeface="+mn-ea"/>
                          <a:cs typeface="+mn-cs"/>
                        </a:rPr>
                        <a:t>m</a:t>
                      </a:r>
                      <a:r>
                        <a:rPr lang="en-US" sz="2000" b="1" kern="1200" dirty="0" smtClean="0">
                          <a:solidFill>
                            <a:schemeClr val="tx1"/>
                          </a:solidFill>
                          <a:effectLst/>
                          <a:latin typeface="+mn-lt"/>
                          <a:ea typeface="+mn-ea"/>
                          <a:cs typeface="+mn-cs"/>
                        </a:rPr>
                        <a:t>aximum</a:t>
                      </a:r>
                      <a:r>
                        <a:rPr lang="en-US" sz="2000" b="1" kern="1200" baseline="0" dirty="0" smtClean="0">
                          <a:solidFill>
                            <a:schemeClr val="tx1"/>
                          </a:solidFill>
                          <a:effectLst/>
                          <a:latin typeface="+mn-lt"/>
                          <a:ea typeface="+mn-ea"/>
                          <a:cs typeface="+mn-cs"/>
                        </a:rPr>
                        <a:t> </a:t>
                      </a:r>
                      <a:r>
                        <a:rPr lang="en-US" sz="2000" b="0" kern="1200" baseline="0" dirty="0" smtClean="0">
                          <a:solidFill>
                            <a:schemeClr val="tx1"/>
                          </a:solidFill>
                          <a:effectLst/>
                          <a:latin typeface="+mn-lt"/>
                          <a:ea typeface="+mn-ea"/>
                          <a:cs typeface="+mn-cs"/>
                        </a:rPr>
                        <a:t>number</a:t>
                      </a:r>
                      <a:r>
                        <a:rPr lang="en-US" sz="2000" b="1" kern="1200" baseline="0" dirty="0" smtClean="0">
                          <a:solidFill>
                            <a:schemeClr val="tx1"/>
                          </a:solidFill>
                          <a:effectLst/>
                          <a:latin typeface="+mn-lt"/>
                          <a:ea typeface="+mn-ea"/>
                          <a:cs typeface="+mn-cs"/>
                        </a:rPr>
                        <a:t> </a:t>
                      </a:r>
                      <a:r>
                        <a:rPr lang="en-US" sz="2000" kern="1200" baseline="0" dirty="0" smtClean="0">
                          <a:solidFill>
                            <a:schemeClr val="tx1"/>
                          </a:solidFill>
                          <a:effectLst/>
                          <a:latin typeface="+mn-lt"/>
                          <a:ea typeface="+mn-ea"/>
                          <a:cs typeface="+mn-cs"/>
                        </a:rPr>
                        <a:t>of times?</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2000" dirty="0" smtClean="0">
                          <a:solidFill>
                            <a:srgbClr val="008000"/>
                          </a:solidFill>
                        </a:rPr>
                        <a:t>Yes</a:t>
                      </a:r>
                      <a:endParaRPr lang="en-US" sz="2000" dirty="0">
                        <a:solidFill>
                          <a:srgbClr val="008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4">
                  <a:txBody>
                    <a:bodyPr/>
                    <a:lstStyle/>
                    <a:p>
                      <a:pPr algn="l"/>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l"/>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l"/>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l"/>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2">
                  <a:txBody>
                    <a:bodyPr/>
                    <a:lstStyle/>
                    <a:p>
                      <a:pPr algn="l"/>
                      <a:r>
                        <a:rPr lang="en-US" sz="2000" dirty="0" smtClean="0"/>
                        <a:t>A. Reject </a:t>
                      </a:r>
                      <a:r>
                        <a:rPr lang="en-US" sz="2000" i="0" baseline="0" dirty="0" smtClean="0"/>
                        <a:t>&amp;</a:t>
                      </a:r>
                      <a:r>
                        <a:rPr lang="en-US" sz="2000" dirty="0" smtClean="0"/>
                        <a:t> stop calibrating</a:t>
                      </a:r>
                      <a:r>
                        <a:rPr lang="en-US" sz="2000" baseline="0" dirty="0" smtClean="0"/>
                        <a:t> </a:t>
                      </a:r>
                      <a:r>
                        <a:rPr lang="en-US" sz="2000" dirty="0" smtClean="0"/>
                        <a:t>item </a:t>
                      </a:r>
                      <a:r>
                        <a:rPr lang="en-US" sz="2000" i="1" dirty="0" err="1" smtClean="0"/>
                        <a:t>i</a:t>
                      </a:r>
                      <a:r>
                        <a:rPr lang="en-US" sz="2000" i="0" baseline="0" dirty="0" smtClean="0"/>
                        <a:t> </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vMerge="1">
                  <a:txBody>
                    <a:bodyPr/>
                    <a:lstStyle/>
                    <a:p>
                      <a:endParaRPr lang="en-US" dirty="0"/>
                    </a:p>
                  </a:txBody>
                  <a:tcPr/>
                </a:tc>
                <a:tc rowSpan="3">
                  <a:txBody>
                    <a:bodyPr/>
                    <a:lstStyle/>
                    <a:p>
                      <a:pPr algn="l"/>
                      <a:r>
                        <a:rPr lang="en-US" sz="2000" dirty="0" smtClean="0">
                          <a:solidFill>
                            <a:srgbClr val="800000"/>
                          </a:solidFill>
                        </a:rPr>
                        <a:t>No</a:t>
                      </a:r>
                      <a:endParaRPr lang="en-US" sz="2000" dirty="0">
                        <a:solidFill>
                          <a:srgbClr val="8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3">
                  <a:txBody>
                    <a:bodyPr/>
                    <a:lstStyle/>
                    <a:p>
                      <a:pPr algn="l"/>
                      <a:r>
                        <a:rPr lang="en-US" sz="2000" dirty="0" smtClean="0"/>
                        <a:t>2. Are nonmasters </a:t>
                      </a:r>
                      <a:r>
                        <a:rPr lang="en-US" sz="2000" b="1" dirty="0" smtClean="0"/>
                        <a:t>significantly</a:t>
                      </a:r>
                      <a:endParaRPr lang="en-US" sz="2000" b="1" baseline="0" dirty="0" smtClean="0"/>
                    </a:p>
                    <a:p>
                      <a:pPr algn="l"/>
                      <a:r>
                        <a:rPr lang="en-US" sz="2000" b="0" baseline="0" dirty="0" smtClean="0"/>
                        <a:t>more likely </a:t>
                      </a:r>
                      <a:r>
                        <a:rPr lang="en-US" sz="2000" baseline="0" dirty="0" smtClean="0"/>
                        <a:t>than masters to get item </a:t>
                      </a:r>
                      <a:r>
                        <a:rPr lang="en-US" sz="2000" i="1" baseline="0" dirty="0" err="1" smtClean="0"/>
                        <a:t>i</a:t>
                      </a:r>
                      <a:r>
                        <a:rPr lang="en-US" sz="2000" i="1" baseline="0" dirty="0" smtClean="0"/>
                        <a:t> </a:t>
                      </a:r>
                      <a:r>
                        <a:rPr lang="en-US" sz="2000" baseline="0" dirty="0" smtClean="0"/>
                        <a:t>correct?</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2000" dirty="0" smtClean="0">
                          <a:solidFill>
                            <a:srgbClr val="008000"/>
                          </a:solidFill>
                        </a:rPr>
                        <a:t>Yes</a:t>
                      </a:r>
                      <a:endParaRPr lang="en-US" sz="2000" dirty="0">
                        <a:solidFill>
                          <a:srgbClr val="008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pPr algn="l"/>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l"/>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pPr algn="l"/>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vMerge="1">
                  <a:txBody>
                    <a:bodyPr/>
                    <a:lstStyle/>
                    <a:p>
                      <a:endParaRPr lang="en-US"/>
                    </a:p>
                  </a:txBody>
                  <a:tcPr/>
                </a:tc>
                <a:tc vMerge="1">
                  <a:txBody>
                    <a:bodyPr/>
                    <a:lstStyle/>
                    <a:p>
                      <a:endParaRPr lang="en-US" dirty="0"/>
                    </a:p>
                  </a:txBody>
                  <a:tcPr/>
                </a:tc>
                <a:tc vMerge="1">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2">
                  <a:txBody>
                    <a:bodyPr/>
                    <a:lstStyle/>
                    <a:p>
                      <a:pPr algn="l"/>
                      <a:r>
                        <a:rPr lang="en-US" sz="2000" dirty="0" smtClean="0">
                          <a:solidFill>
                            <a:srgbClr val="800000"/>
                          </a:solidFill>
                        </a:rPr>
                        <a:t>No</a:t>
                      </a:r>
                      <a:endParaRPr lang="en-US" sz="2000" dirty="0">
                        <a:solidFill>
                          <a:srgbClr val="8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2">
                  <a:txBody>
                    <a:bodyPr/>
                    <a:lstStyle/>
                    <a:p>
                      <a:pPr algn="l"/>
                      <a:r>
                        <a:rPr lang="en-US" sz="2000" dirty="0" smtClean="0"/>
                        <a:t>3. Are probability estimates</a:t>
                      </a:r>
                      <a:r>
                        <a:rPr lang="en-US" sz="2000" baseline="0" dirty="0" smtClean="0"/>
                        <a:t> </a:t>
                      </a:r>
                      <a:r>
                        <a:rPr lang="en-US" sz="2000" b="0" baseline="0" dirty="0" smtClean="0"/>
                        <a:t>sufficiently</a:t>
                      </a:r>
                      <a:r>
                        <a:rPr lang="en-US" sz="2000" b="1" baseline="0" dirty="0" smtClean="0"/>
                        <a:t> precise </a:t>
                      </a:r>
                      <a:r>
                        <a:rPr lang="en-US" sz="2000" baseline="0" dirty="0" smtClean="0"/>
                        <a:t>for item </a:t>
                      </a:r>
                      <a:r>
                        <a:rPr lang="en-US" sz="2000" i="1" baseline="0" dirty="0" err="1" smtClean="0"/>
                        <a:t>i</a:t>
                      </a:r>
                      <a:r>
                        <a:rPr lang="en-US" sz="2000" baseline="0" dirty="0" smtClean="0"/>
                        <a:t>?</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2000" dirty="0" smtClean="0">
                          <a:solidFill>
                            <a:srgbClr val="008000"/>
                          </a:solidFill>
                        </a:rPr>
                        <a:t>Yes</a:t>
                      </a:r>
                      <a:endParaRPr lang="en-US" sz="2000" dirty="0">
                        <a:solidFill>
                          <a:srgbClr val="008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2000" dirty="0" smtClean="0"/>
                        <a:t>B. Accept &amp; stop calibrating item </a:t>
                      </a:r>
                      <a:r>
                        <a:rPr lang="en-US" sz="2000" i="1" dirty="0" err="1" smtClean="0"/>
                        <a:t>i</a:t>
                      </a:r>
                      <a:endParaRPr lang="en-US" sz="2000" i="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366520">
                <a:tc vMerge="1">
                  <a:txBody>
                    <a:bodyPr/>
                    <a:lstStyle/>
                    <a:p>
                      <a:endParaRPr lang="en-US" dirty="0"/>
                    </a:p>
                  </a:txBody>
                  <a:tcPr/>
                </a:tc>
                <a:tc vMerge="1">
                  <a:txBody>
                    <a:bodyPr/>
                    <a:lstStyle/>
                    <a:p>
                      <a:endParaRPr lang="en-US" dirty="0"/>
                    </a:p>
                  </a:txBody>
                  <a:tcPr/>
                </a:tc>
                <a:tc vMerge="1">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2000" dirty="0" smtClean="0">
                          <a:solidFill>
                            <a:srgbClr val="800000"/>
                          </a:solidFill>
                        </a:rPr>
                        <a:t>No</a:t>
                      </a:r>
                      <a:endParaRPr lang="en-US" sz="2000" dirty="0">
                        <a:solidFill>
                          <a:srgbClr val="8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2000" dirty="0" smtClean="0"/>
                        <a:t>C. No decision,</a:t>
                      </a:r>
                      <a:r>
                        <a:rPr lang="en-US" sz="2000" baseline="0" dirty="0" smtClean="0"/>
                        <a:t> c</a:t>
                      </a:r>
                      <a:r>
                        <a:rPr lang="en-US" sz="2000" dirty="0" smtClean="0"/>
                        <a:t>ontinue calibrating</a:t>
                      </a:r>
                      <a:r>
                        <a:rPr lang="en-US" sz="2000" baseline="0" dirty="0" smtClean="0"/>
                        <a:t> </a:t>
                      </a:r>
                      <a:r>
                        <a:rPr lang="en-US" sz="2000" dirty="0" smtClean="0"/>
                        <a:t>item </a:t>
                      </a:r>
                      <a:r>
                        <a:rPr lang="en-US" sz="2000" i="1" dirty="0" err="1" smtClean="0"/>
                        <a:t>i</a:t>
                      </a:r>
                      <a:endParaRPr lang="en-US" sz="2000" i="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708947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Impacted by Adjusting Value of Maximum, Significance, &amp; Precision</a:t>
            </a:r>
            <a:endParaRPr lang="en-US" dirty="0"/>
          </a:p>
        </p:txBody>
      </p:sp>
      <p:pic>
        <p:nvPicPr>
          <p:cNvPr id="4" name="Content Placeholder 3" descr="dials.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Box 4"/>
          <p:cNvSpPr txBox="1"/>
          <p:nvPr/>
        </p:nvSpPr>
        <p:spPr>
          <a:xfrm>
            <a:off x="457200" y="6140969"/>
            <a:ext cx="8229600" cy="307777"/>
          </a:xfrm>
          <a:prstGeom prst="rect">
            <a:avLst/>
          </a:prstGeom>
          <a:noFill/>
        </p:spPr>
        <p:txBody>
          <a:bodyPr wrap="square" rtlCol="0">
            <a:spAutoFit/>
          </a:bodyPr>
          <a:lstStyle/>
          <a:p>
            <a:pPr algn="ctr"/>
            <a:r>
              <a:rPr lang="en-US" sz="1400" dirty="0" smtClean="0"/>
              <a:t>Image </a:t>
            </a:r>
            <a:r>
              <a:rPr lang="en-US" sz="1400" dirty="0" smtClean="0">
                <a:hlinkClick r:id="rId3"/>
              </a:rPr>
              <a:t>http://www.flickr.com/photos/jointhedots/4447606381/</a:t>
            </a:r>
            <a:r>
              <a:rPr lang="en-US" sz="1400" dirty="0" smtClean="0"/>
              <a:t> via Creative Commons</a:t>
            </a:r>
            <a:endParaRPr lang="en-US" sz="1400" dirty="0"/>
          </a:p>
        </p:txBody>
      </p:sp>
    </p:spTree>
    <p:extLst>
      <p:ext uri="{BB962C8B-B14F-4D97-AF65-F5344CB8AC3E}">
        <p14:creationId xmlns:p14="http://schemas.microsoft.com/office/powerpoint/2010/main" val="35689568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1978312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75698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a:t>
            </a:r>
            <a:endParaRPr lang="en-US" dirty="0"/>
          </a:p>
        </p:txBody>
      </p:sp>
      <p:sp>
        <p:nvSpPr>
          <p:cNvPr id="3" name="Date Placeholder 2"/>
          <p:cNvSpPr>
            <a:spLocks noGrp="1"/>
          </p:cNvSpPr>
          <p:nvPr>
            <p:ph type="dt" sz="half" idx="10"/>
          </p:nvPr>
        </p:nvSpPr>
        <p:spPr/>
        <p:txBody>
          <a:bodyPr/>
          <a:lstStyle/>
          <a:p>
            <a:r>
              <a:rPr lang="en-US" smtClean="0"/>
              <a:t>AECT Jacksonville:  Nov. 9, 2011</a:t>
            </a:r>
            <a:endParaRPr lang="en-US" dirty="0"/>
          </a:p>
        </p:txBody>
      </p:sp>
      <p:sp>
        <p:nvSpPr>
          <p:cNvPr id="4" name="Footer Placeholder 3"/>
          <p:cNvSpPr>
            <a:spLocks noGrp="1"/>
          </p:cNvSpPr>
          <p:nvPr>
            <p:ph type="ftr" sz="quarter" idx="11"/>
          </p:nvPr>
        </p:nvSpPr>
        <p:spPr/>
        <p:txBody>
          <a:bodyPr/>
          <a:lstStyle/>
          <a:p>
            <a:r>
              <a:rPr lang="en-US" smtClean="0"/>
              <a:t>Applications of MAPSAT in Educational Research</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C3E7C5C7-A091-4451-BDC6-BDE18FBF0A0A}" type="slidenum">
              <a:rPr lang="en-US" smtClean="0"/>
              <a:pPr/>
              <a:t>6</a:t>
            </a:fld>
            <a:endParaRPr lang="en-US"/>
          </a:p>
        </p:txBody>
      </p:sp>
      <p:sp>
        <p:nvSpPr>
          <p:cNvPr id="6" name="Content Placeholder 5"/>
          <p:cNvSpPr>
            <a:spLocks noGrp="1"/>
          </p:cNvSpPr>
          <p:nvPr>
            <p:ph sz="quarter" idx="1"/>
          </p:nvPr>
        </p:nvSpPr>
        <p:spPr/>
        <p:txBody>
          <a:bodyPr>
            <a:normAutofit fontScale="92500" lnSpcReduction="20000"/>
          </a:bodyPr>
          <a:lstStyle/>
          <a:p>
            <a:r>
              <a:rPr lang="en-US" dirty="0" smtClean="0"/>
              <a:t>C. S. Peirce (1932):</a:t>
            </a:r>
          </a:p>
          <a:p>
            <a:pPr marL="320040" lvl="1" indent="0">
              <a:buNone/>
            </a:pPr>
            <a:r>
              <a:rPr lang="en-US" dirty="0"/>
              <a:t>A sign, or </a:t>
            </a:r>
            <a:r>
              <a:rPr lang="en-US" i="1" dirty="0"/>
              <a:t>representamen, </a:t>
            </a:r>
            <a:r>
              <a:rPr lang="en-US" dirty="0"/>
              <a:t>is something which stands to somebody for something in some respect or capacity…. every representamen being thus connected with three things, the ground, the object, and the interpretant (2:228)…. The Sign can only represent the Object and tell about it. It cannot furnish acquaintance with or recognition of that Object; for that is what is meant in this volume by the Object of a Sign; namely, that with which it presupposes an acquaintance in order to convey some further information concerning it (2:231)</a:t>
            </a:r>
            <a:r>
              <a:rPr lang="en-US" dirty="0" smtClean="0"/>
              <a:t>.</a:t>
            </a:r>
          </a:p>
          <a:p>
            <a:pPr marL="457200" indent="-457200"/>
            <a:r>
              <a:rPr lang="en-US" dirty="0" smtClean="0"/>
              <a:t>For further discussion on signs and kinds of knowing, see:  The Theory of Totally </a:t>
            </a:r>
            <a:r>
              <a:rPr lang="en-US" dirty="0"/>
              <a:t>Integrated Education (TIE) at:  </a:t>
            </a:r>
            <a:r>
              <a:rPr lang="en-US" dirty="0">
                <a:hlinkClick r:id="rId2"/>
              </a:rPr>
              <a:t>http://educology.indiana.edu/</a:t>
            </a:r>
            <a:r>
              <a:rPr lang="en-US" dirty="0" smtClean="0">
                <a:hlinkClick r:id="rId2"/>
              </a:rPr>
              <a:t>Frick</a:t>
            </a:r>
            <a:r>
              <a:rPr lang="en-US" dirty="0"/>
              <a:t> </a:t>
            </a:r>
            <a:endParaRPr lang="en-US" dirty="0"/>
          </a:p>
          <a:p>
            <a:pPr marL="320040" lvl="1" indent="0">
              <a:buNone/>
            </a:pPr>
            <a:endParaRPr lang="en-US" dirty="0"/>
          </a:p>
        </p:txBody>
      </p:sp>
    </p:spTree>
    <p:extLst>
      <p:ext uri="{BB962C8B-B14F-4D97-AF65-F5344CB8AC3E}">
        <p14:creationId xmlns:p14="http://schemas.microsoft.com/office/powerpoint/2010/main" val="16193291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dirty="0" smtClean="0"/>
              <a:t> Types of Classification Decisions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13629533"/>
              </p:ext>
            </p:extLst>
          </p:nvPr>
        </p:nvGraphicFramePr>
        <p:xfrm>
          <a:off x="457200" y="1600200"/>
          <a:ext cx="8229600" cy="3657600"/>
        </p:xfrm>
        <a:graphic>
          <a:graphicData uri="http://schemas.openxmlformats.org/drawingml/2006/table">
            <a:tbl>
              <a:tblPr firstRow="1" bandRow="1">
                <a:tableStyleId>{2D5ABB26-0587-4C30-8999-92F81FD0307C}</a:tableStyleId>
              </a:tblPr>
              <a:tblGrid>
                <a:gridCol w="2743200"/>
                <a:gridCol w="2743200"/>
                <a:gridCol w="2743200"/>
              </a:tblGrid>
              <a:tr h="370840">
                <a:tc rowSpan="2">
                  <a:txBody>
                    <a:bodyPr/>
                    <a:lstStyle/>
                    <a:p>
                      <a:pPr algn="ctr"/>
                      <a:r>
                        <a:rPr lang="en-US" sz="3600" i="1" dirty="0" smtClean="0"/>
                        <a:t>True</a:t>
                      </a:r>
                      <a:r>
                        <a:rPr lang="en-US" sz="3600" dirty="0" smtClean="0"/>
                        <a:t> State</a:t>
                      </a:r>
                      <a:endParaRPr lang="en-US" sz="3600" dirty="0"/>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pPr algn="ctr"/>
                      <a:r>
                        <a:rPr lang="en-US" sz="3600" dirty="0" smtClean="0"/>
                        <a:t>Classification Decision</a:t>
                      </a:r>
                      <a:endParaRPr lang="en-US" sz="3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r>
              <a:tr h="370840">
                <a:tc vMerge="1">
                  <a:txBody>
                    <a:bodyPr/>
                    <a:lstStyle/>
                    <a:p>
                      <a:endParaRPr lang="en-US" dirty="0"/>
                    </a:p>
                  </a:txBody>
                  <a:tcPr/>
                </a:tc>
                <a:tc>
                  <a:txBody>
                    <a:bodyPr/>
                    <a:lstStyle/>
                    <a:p>
                      <a:pPr algn="ctr"/>
                      <a:r>
                        <a:rPr lang="en-US" sz="3600" dirty="0" smtClean="0"/>
                        <a:t>Nonmaster</a:t>
                      </a:r>
                      <a:endParaRPr lang="en-US" sz="3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600" dirty="0" smtClean="0"/>
                        <a:t>Master</a:t>
                      </a:r>
                      <a:endParaRPr lang="en-US" sz="3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3600" dirty="0" smtClean="0"/>
                        <a:t>Nonmaster</a:t>
                      </a:r>
                      <a:endParaRPr lang="en-US" sz="3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600" dirty="0" smtClean="0">
                          <a:solidFill>
                            <a:srgbClr val="008000"/>
                          </a:solidFill>
                        </a:rPr>
                        <a:t>Correct</a:t>
                      </a:r>
                      <a:endParaRPr lang="en-US" sz="3600" dirty="0">
                        <a:solidFill>
                          <a:srgbClr val="008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600" dirty="0" smtClean="0">
                          <a:solidFill>
                            <a:srgbClr val="800000"/>
                          </a:solidFill>
                        </a:rPr>
                        <a:t>False</a:t>
                      </a:r>
                      <a:endParaRPr lang="en-US" sz="3600" baseline="0" dirty="0" smtClean="0">
                        <a:solidFill>
                          <a:srgbClr val="800000"/>
                        </a:solidFill>
                      </a:endParaRPr>
                    </a:p>
                    <a:p>
                      <a:pPr algn="ctr"/>
                      <a:r>
                        <a:rPr lang="en-US" sz="3600" baseline="0" dirty="0" smtClean="0">
                          <a:solidFill>
                            <a:srgbClr val="800000"/>
                          </a:solidFill>
                        </a:rPr>
                        <a:t>Master</a:t>
                      </a:r>
                      <a:endParaRPr lang="en-US" sz="3600" dirty="0">
                        <a:solidFill>
                          <a:srgbClr val="8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3600" dirty="0" smtClean="0"/>
                        <a:t>Master</a:t>
                      </a:r>
                      <a:endParaRPr lang="en-US" sz="3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600" dirty="0" smtClean="0">
                          <a:solidFill>
                            <a:srgbClr val="800000"/>
                          </a:solidFill>
                        </a:rPr>
                        <a:t>False</a:t>
                      </a:r>
                    </a:p>
                    <a:p>
                      <a:pPr algn="ctr"/>
                      <a:r>
                        <a:rPr lang="en-US" sz="3600" baseline="0" dirty="0" smtClean="0">
                          <a:solidFill>
                            <a:srgbClr val="800000"/>
                          </a:solidFill>
                        </a:rPr>
                        <a:t>Nonmaster</a:t>
                      </a:r>
                      <a:endParaRPr lang="en-US" sz="3600" dirty="0">
                        <a:solidFill>
                          <a:srgbClr val="8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600" dirty="0" smtClean="0">
                          <a:solidFill>
                            <a:srgbClr val="008000"/>
                          </a:solidFill>
                        </a:rPr>
                        <a:t>Correct</a:t>
                      </a:r>
                      <a:endParaRPr lang="en-US" sz="3600" dirty="0">
                        <a:solidFill>
                          <a:srgbClr val="008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598468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MAPSAT Can Help Answer</a:t>
            </a:r>
            <a:endParaRPr lang="en-US" dirty="0"/>
          </a:p>
        </p:txBody>
      </p:sp>
      <p:sp>
        <p:nvSpPr>
          <p:cNvPr id="5" name="Content Placeholder 4"/>
          <p:cNvSpPr>
            <a:spLocks noGrp="1"/>
          </p:cNvSpPr>
          <p:nvPr>
            <p:ph idx="1"/>
          </p:nvPr>
        </p:nvSpPr>
        <p:spPr/>
        <p:txBody>
          <a:bodyPr>
            <a:normAutofit lnSpcReduction="10000"/>
          </a:bodyPr>
          <a:lstStyle/>
          <a:p>
            <a:pPr marL="514350" indent="-514350">
              <a:buFont typeface="+mj-lt"/>
              <a:buAutoNum type="arabicPeriod"/>
            </a:pPr>
            <a:r>
              <a:rPr lang="en-US" dirty="0" smtClean="0"/>
              <a:t>What is the relationship between ARCH settings &amp; average test length?</a:t>
            </a:r>
          </a:p>
          <a:p>
            <a:pPr marL="514350" indent="-514350">
              <a:buFont typeface="+mj-lt"/>
              <a:buAutoNum type="arabicPeriod"/>
            </a:pPr>
            <a:r>
              <a:rPr lang="en-US" dirty="0" smtClean="0"/>
              <a:t>What is the relationship between ARCH settings &amp; classification accuracy?</a:t>
            </a:r>
          </a:p>
          <a:p>
            <a:pPr marL="514350" indent="-514350">
              <a:buFont typeface="+mj-lt"/>
              <a:buAutoNum type="arabicPeriod"/>
            </a:pPr>
            <a:r>
              <a:rPr lang="en-US" dirty="0" smtClean="0"/>
              <a:t>How do ARCH based tests compare to traditionally calibrated tests in terms of average test length?</a:t>
            </a:r>
          </a:p>
          <a:p>
            <a:pPr marL="514350" indent="-514350">
              <a:buFont typeface="+mj-lt"/>
              <a:buAutoNum type="arabicPeriod"/>
            </a:pPr>
            <a:r>
              <a:rPr lang="en-US" dirty="0" smtClean="0"/>
              <a:t>How do ARCH based tests compare to traditionally calibrated tests in terms of classification accuracy?</a:t>
            </a:r>
          </a:p>
          <a:p>
            <a:pPr marL="514350" indent="-514350">
              <a:buFont typeface="+mj-lt"/>
              <a:buAutoNum type="arabicPeriod"/>
            </a:pPr>
            <a:endParaRPr lang="en-US" dirty="0"/>
          </a:p>
        </p:txBody>
      </p:sp>
    </p:spTree>
    <p:extLst>
      <p:ext uri="{BB962C8B-B14F-4D97-AF65-F5344CB8AC3E}">
        <p14:creationId xmlns:p14="http://schemas.microsoft.com/office/powerpoint/2010/main" val="1310045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Learn More At Our Session Tomorrow</a:t>
            </a:r>
            <a:endParaRPr lang="en-US" dirty="0"/>
          </a:p>
        </p:txBody>
      </p:sp>
      <p:sp>
        <p:nvSpPr>
          <p:cNvPr id="3" name="Content Placeholder 2"/>
          <p:cNvSpPr>
            <a:spLocks noGrp="1"/>
          </p:cNvSpPr>
          <p:nvPr>
            <p:ph idx="1"/>
          </p:nvPr>
        </p:nvSpPr>
        <p:spPr/>
        <p:txBody>
          <a:bodyPr/>
          <a:lstStyle/>
          <a:p>
            <a:r>
              <a:rPr lang="en-US" b="1" dirty="0" smtClean="0"/>
              <a:t>T103-R&amp;T Reflection Paper: </a:t>
            </a:r>
            <a:r>
              <a:rPr lang="en-US" dirty="0" smtClean="0"/>
              <a:t>ARCH: Bridging the Divide Between Assessment Practice in Low and High-Stakes Contexts (Andrew F. Barrett, Theodore W. Frick)</a:t>
            </a:r>
          </a:p>
          <a:p>
            <a:r>
              <a:rPr lang="en-US" b="1" dirty="0" smtClean="0"/>
              <a:t>Scheduled Time: </a:t>
            </a:r>
            <a:r>
              <a:rPr lang="en-US" dirty="0" smtClean="0"/>
              <a:t>Thu, Nov 10 - 10:30am - 11:30am</a:t>
            </a:r>
          </a:p>
          <a:p>
            <a:r>
              <a:rPr lang="en-US" b="1" dirty="0" smtClean="0"/>
              <a:t>Building/Room: </a:t>
            </a:r>
            <a:r>
              <a:rPr lang="en-US" dirty="0" smtClean="0"/>
              <a:t>Hyatt Regency, Floor Level 3 - Conference Center A</a:t>
            </a:r>
            <a:endParaRPr lang="en-US" dirty="0"/>
          </a:p>
        </p:txBody>
      </p:sp>
    </p:spTree>
    <p:extLst>
      <p:ext uri="{BB962C8B-B14F-4D97-AF65-F5344CB8AC3E}">
        <p14:creationId xmlns:p14="http://schemas.microsoft.com/office/powerpoint/2010/main" val="34440280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Theodore W. Frick</a:t>
            </a:r>
            <a:endParaRPr lang="en-US" dirty="0"/>
          </a:p>
        </p:txBody>
      </p:sp>
      <p:sp>
        <p:nvSpPr>
          <p:cNvPr id="3" name="Title 2"/>
          <p:cNvSpPr>
            <a:spLocks noGrp="1"/>
          </p:cNvSpPr>
          <p:nvPr>
            <p:ph type="title"/>
          </p:nvPr>
        </p:nvSpPr>
        <p:spPr/>
        <p:txBody>
          <a:bodyPr/>
          <a:lstStyle/>
          <a:p>
            <a:r>
              <a:rPr lang="en-US" dirty="0" smtClean="0"/>
              <a:t>Summary</a:t>
            </a:r>
            <a:endParaRPr lang="en-US" dirty="0"/>
          </a:p>
        </p:txBody>
      </p:sp>
      <p:sp>
        <p:nvSpPr>
          <p:cNvPr id="4" name="Date Placeholder 3"/>
          <p:cNvSpPr>
            <a:spLocks noGrp="1"/>
          </p:cNvSpPr>
          <p:nvPr>
            <p:ph type="dt" sz="half" idx="10"/>
          </p:nvPr>
        </p:nvSpPr>
        <p:spPr/>
        <p:txBody>
          <a:bodyPr/>
          <a:lstStyle/>
          <a:p>
            <a:r>
              <a:rPr lang="en-US" dirty="0" smtClean="0"/>
              <a:t>AECT Jacksonville:  Nov. 9, 2011</a:t>
            </a:r>
            <a:endParaRPr lang="en-US" dirty="0"/>
          </a:p>
        </p:txBody>
      </p:sp>
      <p:sp>
        <p:nvSpPr>
          <p:cNvPr id="5" name="Slide Number Placeholder 4"/>
          <p:cNvSpPr>
            <a:spLocks noGrp="1"/>
          </p:cNvSpPr>
          <p:nvPr>
            <p:ph type="sldNum" sz="quarter" idx="11"/>
          </p:nvPr>
        </p:nvSpPr>
        <p:spPr/>
        <p:txBody>
          <a:bodyPr/>
          <a:lstStyle/>
          <a:p>
            <a:fld id="{C3E7C5C7-A091-4451-BDC6-BDE18FBF0A0A}" type="slidenum">
              <a:rPr lang="en-US" smtClean="0"/>
              <a:pPr/>
              <a:t>63</a:t>
            </a:fld>
            <a:endParaRPr lang="en-US"/>
          </a:p>
        </p:txBody>
      </p:sp>
      <p:sp>
        <p:nvSpPr>
          <p:cNvPr id="6" name="Footer Placeholder 5"/>
          <p:cNvSpPr>
            <a:spLocks noGrp="1"/>
          </p:cNvSpPr>
          <p:nvPr>
            <p:ph type="ftr" sz="quarter" idx="12"/>
          </p:nvPr>
        </p:nvSpPr>
        <p:spPr/>
        <p:txBody>
          <a:bodyPr/>
          <a:lstStyle/>
          <a:p>
            <a:r>
              <a:rPr lang="en-US" dirty="0" smtClean="0"/>
              <a:t>Applications of MAPSAT in Educational Research</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 vs. MAPSAT</a:t>
            </a:r>
            <a:endParaRPr lang="en-US" dirty="0"/>
          </a:p>
        </p:txBody>
      </p:sp>
      <p:sp>
        <p:nvSpPr>
          <p:cNvPr id="3" name="Date Placeholder 2"/>
          <p:cNvSpPr>
            <a:spLocks noGrp="1"/>
          </p:cNvSpPr>
          <p:nvPr>
            <p:ph type="dt" sz="half" idx="10"/>
          </p:nvPr>
        </p:nvSpPr>
        <p:spPr/>
        <p:txBody>
          <a:bodyPr/>
          <a:lstStyle/>
          <a:p>
            <a:r>
              <a:rPr lang="en-US" dirty="0" smtClean="0"/>
              <a:t>AECT Jacksonville:  Nov. 9, 2011</a:t>
            </a:r>
            <a:endParaRPr lang="en-US" dirty="0"/>
          </a:p>
        </p:txBody>
      </p:sp>
      <p:sp>
        <p:nvSpPr>
          <p:cNvPr id="4" name="Footer Placeholder 3"/>
          <p:cNvSpPr>
            <a:spLocks noGrp="1"/>
          </p:cNvSpPr>
          <p:nvPr>
            <p:ph type="ftr" sz="quarter" idx="11"/>
          </p:nvPr>
        </p:nvSpPr>
        <p:spPr/>
        <p:txBody>
          <a:bodyPr/>
          <a:lstStyle/>
          <a:p>
            <a:r>
              <a:rPr lang="en-US" dirty="0" smtClean="0"/>
              <a:t>Applications of MAPSAT in Educational Research</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C3E7C5C7-A091-4451-BDC6-BDE18FBF0A0A}" type="slidenum">
              <a:rPr lang="en-US" smtClean="0"/>
              <a:pPr/>
              <a:t>64</a:t>
            </a:fld>
            <a:endParaRPr lang="en-US"/>
          </a:p>
        </p:txBody>
      </p:sp>
      <p:sp>
        <p:nvSpPr>
          <p:cNvPr id="6" name="Content Placeholder 5"/>
          <p:cNvSpPr>
            <a:spLocks noGrp="1"/>
          </p:cNvSpPr>
          <p:nvPr>
            <p:ph sz="quarter" idx="1"/>
          </p:nvPr>
        </p:nvSpPr>
        <p:spPr/>
        <p:txBody>
          <a:bodyPr>
            <a:normAutofit fontScale="92500" lnSpcReduction="20000"/>
          </a:bodyPr>
          <a:lstStyle/>
          <a:p>
            <a:r>
              <a:rPr lang="en-US" dirty="0" smtClean="0"/>
              <a:t>Traditional approach:  measure variables separately, then relate measures (e.g., correlational or regression analysis).</a:t>
            </a:r>
          </a:p>
          <a:p>
            <a:pPr>
              <a:buNone/>
            </a:pPr>
            <a:r>
              <a:rPr lang="en-US" dirty="0" smtClean="0"/>
              <a:t>---------------------------------------------------------------------</a:t>
            </a:r>
          </a:p>
          <a:p>
            <a:r>
              <a:rPr lang="en-US" dirty="0" smtClean="0"/>
              <a:t>MAPSAT approach:  map relations by creating a</a:t>
            </a:r>
          </a:p>
          <a:p>
            <a:pPr lvl="1"/>
            <a:r>
              <a:rPr lang="en-US" dirty="0" smtClean="0"/>
              <a:t>Temporal map, or</a:t>
            </a:r>
          </a:p>
          <a:p>
            <a:pPr lvl="1"/>
            <a:r>
              <a:rPr lang="en-US" dirty="0" smtClean="0"/>
              <a:t>Structural map</a:t>
            </a:r>
          </a:p>
          <a:p>
            <a:r>
              <a:rPr lang="en-US" dirty="0" smtClean="0"/>
              <a:t>Then analyze maps to generate values for</a:t>
            </a:r>
          </a:p>
          <a:p>
            <a:pPr lvl="1"/>
            <a:r>
              <a:rPr lang="en-US" dirty="0" smtClean="0"/>
              <a:t>temporal properties (e.g., probabilities of event sequences) or </a:t>
            </a:r>
          </a:p>
          <a:p>
            <a:pPr lvl="1"/>
            <a:r>
              <a:rPr lang="en-US" dirty="0" smtClean="0"/>
              <a:t>values of structural properties (e.g., strongness of the affect-relation configuration)</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Date Placeholder 2"/>
          <p:cNvSpPr>
            <a:spLocks noGrp="1"/>
          </p:cNvSpPr>
          <p:nvPr>
            <p:ph type="dt" sz="half" idx="10"/>
          </p:nvPr>
        </p:nvSpPr>
        <p:spPr/>
        <p:txBody>
          <a:bodyPr/>
          <a:lstStyle/>
          <a:p>
            <a:r>
              <a:rPr lang="en-US" dirty="0" smtClean="0"/>
              <a:t>AECT Jacksonville:  Nov. 9, 2011</a:t>
            </a:r>
            <a:endParaRPr lang="en-US" dirty="0"/>
          </a:p>
        </p:txBody>
      </p:sp>
      <p:sp>
        <p:nvSpPr>
          <p:cNvPr id="4" name="Footer Placeholder 3"/>
          <p:cNvSpPr>
            <a:spLocks noGrp="1"/>
          </p:cNvSpPr>
          <p:nvPr>
            <p:ph type="ftr" sz="quarter" idx="11"/>
          </p:nvPr>
        </p:nvSpPr>
        <p:spPr/>
        <p:txBody>
          <a:bodyPr/>
          <a:lstStyle/>
          <a:p>
            <a:r>
              <a:rPr lang="en-US" dirty="0" smtClean="0"/>
              <a:t>Applications of MAPSAT in Educational Research</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C3E7C5C7-A091-4451-BDC6-BDE18FBF0A0A}" type="slidenum">
              <a:rPr lang="en-US" smtClean="0"/>
              <a:pPr/>
              <a:t>65</a:t>
            </a:fld>
            <a:endParaRPr lang="en-US"/>
          </a:p>
        </p:txBody>
      </p:sp>
      <p:sp>
        <p:nvSpPr>
          <p:cNvPr id="6" name="Content Placeholder 5"/>
          <p:cNvSpPr>
            <a:spLocks noGrp="1"/>
          </p:cNvSpPr>
          <p:nvPr>
            <p:ph sz="quarter" idx="1"/>
          </p:nvPr>
        </p:nvSpPr>
        <p:spPr/>
        <p:txBody>
          <a:bodyPr>
            <a:normAutofit fontScale="47500" lnSpcReduction="20000"/>
          </a:bodyPr>
          <a:lstStyle/>
          <a:p>
            <a:r>
              <a:rPr lang="en-US" sz="3400" dirty="0" err="1" smtClean="0"/>
              <a:t>Alessi</a:t>
            </a:r>
            <a:r>
              <a:rPr lang="en-US" sz="3400" dirty="0" smtClean="0"/>
              <a:t>, S. &amp; </a:t>
            </a:r>
            <a:r>
              <a:rPr lang="en-US" sz="3400" dirty="0" err="1" smtClean="0"/>
              <a:t>Trollip</a:t>
            </a:r>
            <a:r>
              <a:rPr lang="en-US" sz="3400" dirty="0" smtClean="0"/>
              <a:t>, S. (2000). </a:t>
            </a:r>
            <a:r>
              <a:rPr lang="en-US" sz="3400" i="1" dirty="0" smtClean="0"/>
              <a:t>Multimedia for learning: Methods and development</a:t>
            </a:r>
            <a:r>
              <a:rPr lang="en-US" sz="3400" dirty="0" smtClean="0"/>
              <a:t> (3</a:t>
            </a:r>
            <a:r>
              <a:rPr lang="en-US" sz="3400" baseline="30000" dirty="0" smtClean="0"/>
              <a:t>rd</a:t>
            </a:r>
            <a:r>
              <a:rPr lang="en-US" sz="3400" dirty="0" smtClean="0"/>
              <a:t> ed.). Boston, MA: </a:t>
            </a:r>
            <a:r>
              <a:rPr lang="en-US" sz="3400" dirty="0" err="1" smtClean="0"/>
              <a:t>Allyn</a:t>
            </a:r>
            <a:r>
              <a:rPr lang="en-US" sz="3400" dirty="0" smtClean="0"/>
              <a:t> and Bacon.</a:t>
            </a:r>
          </a:p>
          <a:p>
            <a:r>
              <a:rPr lang="en-US" sz="3400" dirty="0" smtClean="0"/>
              <a:t>Berliner, D. (1990). What's all the fuss about instructional time   In M. Ben-</a:t>
            </a:r>
            <a:r>
              <a:rPr lang="en-US" sz="3400" dirty="0" err="1" smtClean="0"/>
              <a:t>Peretz</a:t>
            </a:r>
            <a:r>
              <a:rPr lang="en-US" sz="3400" dirty="0" smtClean="0"/>
              <a:t> &amp; R. </a:t>
            </a:r>
            <a:r>
              <a:rPr lang="en-US" sz="3400" dirty="0" err="1" smtClean="0"/>
              <a:t>Bromme</a:t>
            </a:r>
            <a:r>
              <a:rPr lang="en-US" sz="3400" dirty="0" smtClean="0"/>
              <a:t> (Eds.), </a:t>
            </a:r>
            <a:r>
              <a:rPr lang="en-US" sz="3400" i="1" dirty="0" smtClean="0"/>
              <a:t>The nature of time in schools: Theoretical concepts, practitioner perceptions</a:t>
            </a:r>
            <a:r>
              <a:rPr lang="en-US" sz="3400" dirty="0" smtClean="0"/>
              <a:t>. New York: Teachers College Press.</a:t>
            </a:r>
          </a:p>
          <a:p>
            <a:r>
              <a:rPr lang="en-US" sz="3400" dirty="0" err="1" smtClean="0"/>
              <a:t>Brandes</a:t>
            </a:r>
            <a:r>
              <a:rPr lang="en-US" sz="3400" dirty="0" smtClean="0"/>
              <a:t>, U. &amp; </a:t>
            </a:r>
            <a:r>
              <a:rPr lang="en-US" sz="3400" dirty="0" err="1" smtClean="0"/>
              <a:t>Erlebach</a:t>
            </a:r>
            <a:r>
              <a:rPr lang="en-US" sz="3400" dirty="0" smtClean="0"/>
              <a:t> (Eds.) (2005). </a:t>
            </a:r>
            <a:r>
              <a:rPr lang="en-US" sz="3400" i="1" dirty="0" smtClean="0"/>
              <a:t>Network analysis:  Methodological foundations</a:t>
            </a:r>
            <a:r>
              <a:rPr lang="en-US" sz="3400" dirty="0" smtClean="0"/>
              <a:t>. Berlin:  Springer-</a:t>
            </a:r>
            <a:r>
              <a:rPr lang="en-US" sz="3400" dirty="0" err="1" smtClean="0"/>
              <a:t>Verlag</a:t>
            </a:r>
            <a:r>
              <a:rPr lang="en-US" sz="3400" dirty="0" smtClean="0"/>
              <a:t>.</a:t>
            </a:r>
          </a:p>
          <a:p>
            <a:r>
              <a:rPr lang="en-US" sz="3400" dirty="0" err="1" smtClean="0"/>
              <a:t>Dreher</a:t>
            </a:r>
            <a:r>
              <a:rPr lang="en-US" sz="3400" dirty="0" smtClean="0"/>
              <a:t>, H., &amp; Maurer, H. (2006, Jun 05, 2006). The worth of anonymous feedback</a:t>
            </a:r>
            <a:r>
              <a:rPr lang="en-US" sz="3400" i="1" dirty="0" smtClean="0"/>
              <a:t>.</a:t>
            </a:r>
            <a:r>
              <a:rPr lang="en-US" sz="3400" dirty="0" smtClean="0"/>
              <a:t> Paper presented at the 19th Bled Electronic Commerce Conference, Bled, Slovenia: European Commission.</a:t>
            </a:r>
          </a:p>
          <a:p>
            <a:r>
              <a:rPr lang="en-US" sz="3400" dirty="0" smtClean="0"/>
              <a:t>Eckstein, J., Bergin, J., &amp; Sharp, H. (2002). Feedback patterns. In A. O’Callaghan, J. Eckstein, and C. </a:t>
            </a:r>
            <a:r>
              <a:rPr lang="en-US" sz="3400" dirty="0" err="1" smtClean="0"/>
              <a:t>Schwanniger</a:t>
            </a:r>
            <a:r>
              <a:rPr lang="en-US" sz="3400" dirty="0" smtClean="0"/>
              <a:t> (Eds.), </a:t>
            </a:r>
            <a:r>
              <a:rPr lang="en-US" sz="3400" i="1" dirty="0" smtClean="0"/>
              <a:t>Proceedings of the Seventh European Conference on Pattern Languages of Programs (EuroPLoP’02)</a:t>
            </a:r>
            <a:r>
              <a:rPr lang="en-US" sz="3400" dirty="0" smtClean="0"/>
              <a:t> (343-373). Konstanz, Germany:  UVK.</a:t>
            </a:r>
          </a:p>
          <a:p>
            <a:r>
              <a:rPr lang="en-US" sz="3400" dirty="0" smtClean="0"/>
              <a:t>Enfield, J., Myers, R., &amp; Lara, M. (2009). Assessing the fidelity of the Diffusion Simulation Game with the theory of diffusion of innovations. Manuscript in preparation.</a:t>
            </a:r>
          </a:p>
          <a:p>
            <a:r>
              <a:rPr lang="en-US" sz="3400" dirty="0" smtClean="0"/>
              <a:t>Feinstein, A. H., &amp; Cannon, H. M. (2002). Constructs of simulation evaluation. </a:t>
            </a:r>
            <a:r>
              <a:rPr lang="en-US" sz="3400" i="1" dirty="0" smtClean="0"/>
              <a:t>Simulation &amp; Gaming, 33</a:t>
            </a:r>
            <a:r>
              <a:rPr lang="en-US" sz="3400" dirty="0" smtClean="0"/>
              <a:t>(4), 425-440.</a:t>
            </a:r>
          </a:p>
          <a:p>
            <a:r>
              <a:rPr lang="en-US" sz="3400" dirty="0" err="1" smtClean="0"/>
              <a:t>Flinn</a:t>
            </a:r>
            <a:r>
              <a:rPr lang="en-US" sz="3400" dirty="0" smtClean="0"/>
              <a:t>, B., &amp; Maurer, H. (1995). Levels of anonymity.  </a:t>
            </a:r>
            <a:r>
              <a:rPr lang="en-US" sz="3400" i="1" dirty="0" smtClean="0"/>
              <a:t>Journal of Universal Computer Science, 1</a:t>
            </a:r>
            <a:r>
              <a:rPr lang="en-US" sz="3400" dirty="0" smtClean="0"/>
              <a:t>(1), 35-47.</a:t>
            </a:r>
          </a:p>
          <a:p>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Date Placeholder 2"/>
          <p:cNvSpPr>
            <a:spLocks noGrp="1"/>
          </p:cNvSpPr>
          <p:nvPr>
            <p:ph type="dt" sz="half" idx="10"/>
          </p:nvPr>
        </p:nvSpPr>
        <p:spPr/>
        <p:txBody>
          <a:bodyPr/>
          <a:lstStyle/>
          <a:p>
            <a:r>
              <a:rPr lang="en-US" dirty="0" smtClean="0"/>
              <a:t>AECT Jacksonville:  Nov. 9, 2011</a:t>
            </a:r>
            <a:endParaRPr lang="en-US" dirty="0"/>
          </a:p>
        </p:txBody>
      </p:sp>
      <p:sp>
        <p:nvSpPr>
          <p:cNvPr id="4" name="Footer Placeholder 3"/>
          <p:cNvSpPr>
            <a:spLocks noGrp="1"/>
          </p:cNvSpPr>
          <p:nvPr>
            <p:ph type="ftr" sz="quarter" idx="11"/>
          </p:nvPr>
        </p:nvSpPr>
        <p:spPr/>
        <p:txBody>
          <a:bodyPr/>
          <a:lstStyle/>
          <a:p>
            <a:r>
              <a:rPr lang="en-US" dirty="0" smtClean="0"/>
              <a:t>Applications of MAPSAT in Educational Research</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C3E7C5C7-A091-4451-BDC6-BDE18FBF0A0A}" type="slidenum">
              <a:rPr lang="en-US" smtClean="0"/>
              <a:pPr/>
              <a:t>66</a:t>
            </a:fld>
            <a:endParaRPr lang="en-US"/>
          </a:p>
        </p:txBody>
      </p:sp>
      <p:sp>
        <p:nvSpPr>
          <p:cNvPr id="6" name="Content Placeholder 5"/>
          <p:cNvSpPr>
            <a:spLocks noGrp="1"/>
          </p:cNvSpPr>
          <p:nvPr>
            <p:ph sz="quarter" idx="1"/>
          </p:nvPr>
        </p:nvSpPr>
        <p:spPr/>
        <p:txBody>
          <a:bodyPr>
            <a:normAutofit fontScale="40000" lnSpcReduction="20000"/>
          </a:bodyPr>
          <a:lstStyle/>
          <a:p>
            <a:r>
              <a:rPr lang="en-US" sz="4000" dirty="0" err="1" smtClean="0"/>
              <a:t>Fraenkel</a:t>
            </a:r>
            <a:r>
              <a:rPr lang="en-US" sz="4000" dirty="0" smtClean="0"/>
              <a:t>, J. R., </a:t>
            </a:r>
            <a:r>
              <a:rPr lang="en-US" sz="4000" dirty="0" err="1" smtClean="0"/>
              <a:t>Wallen</a:t>
            </a:r>
            <a:r>
              <a:rPr lang="en-US" sz="4000" dirty="0" smtClean="0"/>
              <a:t>, N.E. (2006). </a:t>
            </a:r>
            <a:r>
              <a:rPr lang="en-US" sz="4000" i="1" dirty="0" smtClean="0"/>
              <a:t>How to design and evaluate research in education </a:t>
            </a:r>
            <a:r>
              <a:rPr lang="en-US" sz="4000" dirty="0" smtClean="0"/>
              <a:t>(6</a:t>
            </a:r>
            <a:r>
              <a:rPr lang="en-US" sz="4000" baseline="30000" dirty="0" smtClean="0"/>
              <a:t>th</a:t>
            </a:r>
            <a:r>
              <a:rPr lang="en-US" sz="4000" dirty="0" smtClean="0"/>
              <a:t> ed.).  New York: McGraw Hill Higher Education.</a:t>
            </a:r>
          </a:p>
          <a:p>
            <a:r>
              <a:rPr lang="en-US" sz="4000" dirty="0" smtClean="0"/>
              <a:t>Frick, T.W. (1990). Analysis of patterns in time (APT): A method of recording and quantifying temporal relations in education. </a:t>
            </a:r>
            <a:r>
              <a:rPr lang="en-US" sz="4000" i="1" dirty="0" smtClean="0"/>
              <a:t>American Educational Research Journal, 27</a:t>
            </a:r>
            <a:r>
              <a:rPr lang="en-US" sz="4000" dirty="0" smtClean="0"/>
              <a:t>(1), 180-204.</a:t>
            </a:r>
          </a:p>
          <a:p>
            <a:r>
              <a:rPr lang="en-US" sz="4000" dirty="0" smtClean="0"/>
              <a:t>Frick, T.W. Chadha, R., Watson, C., &amp; Zlatkovska, E. (2008). </a:t>
            </a:r>
            <a:r>
              <a:rPr lang="en-US" sz="4000" dirty="0" smtClean="0">
                <a:hlinkClick r:id="rId2"/>
              </a:rPr>
              <a:t>Improving course evaluations to improve instruction and complex learning in higher education</a:t>
            </a:r>
            <a:r>
              <a:rPr lang="en-US" sz="4000" dirty="0" smtClean="0"/>
              <a:t>. Featured research paper presented at the annual conference of the Association for Educational Communications &amp; Technology, Orlando, FL.</a:t>
            </a:r>
          </a:p>
          <a:p>
            <a:r>
              <a:rPr lang="en-US" sz="4000" dirty="0" smtClean="0"/>
              <a:t>Frick, T., Myers, R., Thompson, K. &amp; York, S. (2008). </a:t>
            </a:r>
            <a:r>
              <a:rPr lang="en-US" sz="4000" dirty="0" smtClean="0">
                <a:hlinkClick r:id="rId3"/>
              </a:rPr>
              <a:t>New ways to measure systemic change: Map &amp; Analyze Patterns &amp; Structures Across Time (MAPSAT)</a:t>
            </a:r>
            <a:r>
              <a:rPr lang="en-US" sz="4000" dirty="0" smtClean="0"/>
              <a:t>. Featured research paper presented at the annual conference of the Association for Educational Communications &amp; Technology, Orlando, FL.</a:t>
            </a:r>
          </a:p>
          <a:p>
            <a:r>
              <a:rPr lang="en-US" sz="4000" dirty="0" smtClean="0"/>
              <a:t>Herring, S. C. (2001). Computer-mediated discourse.  </a:t>
            </a:r>
            <a:r>
              <a:rPr lang="en-US" sz="4000" i="1" dirty="0" smtClean="0"/>
              <a:t>Handbook of discourse analysis</a:t>
            </a:r>
            <a:r>
              <a:rPr lang="en-US" sz="4000" dirty="0" smtClean="0"/>
              <a:t>, 612-634.</a:t>
            </a:r>
          </a:p>
          <a:p>
            <a:r>
              <a:rPr lang="en-US" sz="4000" dirty="0" smtClean="0"/>
              <a:t>Herring, S. C. (2004). Computer-mediated discourse analysis: An approach to researching online behavior. In S. A. </a:t>
            </a:r>
            <a:r>
              <a:rPr lang="en-US" sz="4000" dirty="0" err="1" smtClean="0"/>
              <a:t>Barab</a:t>
            </a:r>
            <a:r>
              <a:rPr lang="en-US" sz="4000" dirty="0" smtClean="0"/>
              <a:t>, R. Kling &amp; J. H. Gray (Eds.), </a:t>
            </a:r>
            <a:r>
              <a:rPr lang="en-US" sz="4000" i="1" dirty="0" smtClean="0"/>
              <a:t>Designing for virtual communities</a:t>
            </a:r>
            <a:r>
              <a:rPr lang="en-US" sz="4000" dirty="0" smtClean="0"/>
              <a:t> (338-376).  New York: Cambridge University Press.</a:t>
            </a:r>
          </a:p>
          <a:p>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Date Placeholder 2"/>
          <p:cNvSpPr>
            <a:spLocks noGrp="1"/>
          </p:cNvSpPr>
          <p:nvPr>
            <p:ph type="dt" sz="half" idx="10"/>
          </p:nvPr>
        </p:nvSpPr>
        <p:spPr/>
        <p:txBody>
          <a:bodyPr/>
          <a:lstStyle/>
          <a:p>
            <a:r>
              <a:rPr lang="en-US" dirty="0" smtClean="0"/>
              <a:t>AECT Jacksonville:  Nov. 9, 2011</a:t>
            </a:r>
            <a:endParaRPr lang="en-US" dirty="0"/>
          </a:p>
        </p:txBody>
      </p:sp>
      <p:sp>
        <p:nvSpPr>
          <p:cNvPr id="4" name="Footer Placeholder 3"/>
          <p:cNvSpPr>
            <a:spLocks noGrp="1"/>
          </p:cNvSpPr>
          <p:nvPr>
            <p:ph type="ftr" sz="quarter" idx="11"/>
          </p:nvPr>
        </p:nvSpPr>
        <p:spPr/>
        <p:txBody>
          <a:bodyPr/>
          <a:lstStyle/>
          <a:p>
            <a:r>
              <a:rPr lang="en-US" dirty="0" smtClean="0"/>
              <a:t>Applications of MAPSAT in Educational Research</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C3E7C5C7-A091-4451-BDC6-BDE18FBF0A0A}" type="slidenum">
              <a:rPr lang="en-US" smtClean="0"/>
              <a:pPr/>
              <a:t>67</a:t>
            </a:fld>
            <a:endParaRPr lang="en-US"/>
          </a:p>
        </p:txBody>
      </p:sp>
      <p:sp>
        <p:nvSpPr>
          <p:cNvPr id="6" name="Content Placeholder 5"/>
          <p:cNvSpPr>
            <a:spLocks noGrp="1"/>
          </p:cNvSpPr>
          <p:nvPr>
            <p:ph sz="quarter" idx="1"/>
          </p:nvPr>
        </p:nvSpPr>
        <p:spPr/>
        <p:txBody>
          <a:bodyPr>
            <a:normAutofit fontScale="55000" lnSpcReduction="20000"/>
          </a:bodyPr>
          <a:lstStyle/>
          <a:p>
            <a:r>
              <a:rPr lang="en-US" dirty="0" smtClean="0"/>
              <a:t>Howard, C. D. &amp; Barrett, A. F. (2009, April). Anonymity in online peer reviews: Preservice teachers’ online comments in two critique designs. Paper presented at the American Educational Research Association Annual Meeting, San Diego, CA.</a:t>
            </a:r>
          </a:p>
          <a:p>
            <a:r>
              <a:rPr lang="en-US" dirty="0" smtClean="0"/>
              <a:t>Jensen, F. &amp; Nielsen, T. (2007). </a:t>
            </a:r>
            <a:r>
              <a:rPr lang="en-US" i="1" dirty="0" smtClean="0"/>
              <a:t>Bayesian networks and decision graphs</a:t>
            </a:r>
            <a:r>
              <a:rPr lang="en-US" dirty="0" smtClean="0"/>
              <a:t> (2</a:t>
            </a:r>
            <a:r>
              <a:rPr lang="en-US" baseline="30000" dirty="0" smtClean="0"/>
              <a:t>nd</a:t>
            </a:r>
            <a:r>
              <a:rPr lang="en-US" dirty="0" smtClean="0"/>
              <a:t> ed.). NY:  Springer.</a:t>
            </a:r>
          </a:p>
          <a:p>
            <a:r>
              <a:rPr lang="en-US" dirty="0" smtClean="0"/>
              <a:t>Koh, J. &amp; Frick, T. (2007). Measuring system structural properties of autonomy-support in a Montessori classroom. Proceedings of the Association for Educational Communication and Technology, Anaheim, CA. Available online at: </a:t>
            </a:r>
            <a:r>
              <a:rPr lang="en-US" dirty="0" smtClean="0">
                <a:hlinkClick r:id="rId2"/>
              </a:rPr>
              <a:t>http://www.indiana.edu/~tedfrick/montessori_AECT2007_proceedings_koh_frick.pdf</a:t>
            </a:r>
            <a:r>
              <a:rPr lang="en-US" dirty="0" smtClean="0"/>
              <a:t>.</a:t>
            </a:r>
          </a:p>
          <a:p>
            <a:r>
              <a:rPr lang="en-US" dirty="0" smtClean="0"/>
              <a:t>Lin, S. S. J., Liu, E. Z. F., &amp; Yuan, S. M. (2001). Web-based peer assessment: feedback for students with various thinking-styles. </a:t>
            </a:r>
            <a:r>
              <a:rPr lang="en-US" i="1" dirty="0" smtClean="0"/>
              <a:t>Journal of Computer Assisted Learning, 17</a:t>
            </a:r>
            <a:r>
              <a:rPr lang="en-US" dirty="0" smtClean="0"/>
              <a:t>(4), 420-432.</a:t>
            </a:r>
          </a:p>
          <a:p>
            <a:r>
              <a:rPr lang="en-US" dirty="0" smtClean="0"/>
              <a:t>Merrill, M. D. (2002). First principles of instruction. </a:t>
            </a:r>
            <a:r>
              <a:rPr lang="en-US" i="1" dirty="0" smtClean="0"/>
              <a:t>Educational Technology Research &amp; Development, 50</a:t>
            </a:r>
            <a:r>
              <a:rPr lang="en-US" dirty="0" smtClean="0"/>
              <a:t>(3), 43-59.</a:t>
            </a:r>
          </a:p>
          <a:p>
            <a:r>
              <a:rPr lang="en-US" dirty="0" err="1" smtClean="0"/>
              <a:t>Mishra</a:t>
            </a:r>
            <a:r>
              <a:rPr lang="en-US" dirty="0" smtClean="0"/>
              <a:t>, P., &amp; Koehler, M. (2006). Technological pedagogical content knowledge: A framework for teacher knowledge. </a:t>
            </a:r>
            <a:r>
              <a:rPr lang="en-US" i="1" dirty="0" smtClean="0"/>
              <a:t>The Teachers College Record, 108</a:t>
            </a:r>
            <a:r>
              <a:rPr lang="en-US" dirty="0" smtClean="0"/>
              <a:t>(6), 1017-1054.</a:t>
            </a:r>
          </a:p>
          <a:p>
            <a:r>
              <a:rPr lang="en-US" dirty="0" err="1" smtClean="0"/>
              <a:t>Moursund</a:t>
            </a:r>
            <a:r>
              <a:rPr lang="en-US" dirty="0" smtClean="0"/>
              <a:t>, D., &amp; </a:t>
            </a:r>
            <a:r>
              <a:rPr lang="en-US" dirty="0" err="1" smtClean="0"/>
              <a:t>Bielefeldt</a:t>
            </a:r>
            <a:r>
              <a:rPr lang="en-US" dirty="0" smtClean="0"/>
              <a:t>, T. (1999). Will new teachers be prepared to teach in a digital age? </a:t>
            </a:r>
            <a:r>
              <a:rPr lang="en-US" i="1" dirty="0" smtClean="0"/>
              <a:t>A national survey on information technology in teacher education</a:t>
            </a:r>
            <a:r>
              <a:rPr lang="en-US" dirty="0" smtClean="0"/>
              <a:t> (Research Study). Santa Monica, CA: Milken Family Foundation.</a:t>
            </a:r>
          </a:p>
          <a:p>
            <a:endParaRPr lang="en-US" dirty="0" smtClean="0"/>
          </a:p>
          <a:p>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Date Placeholder 2"/>
          <p:cNvSpPr>
            <a:spLocks noGrp="1"/>
          </p:cNvSpPr>
          <p:nvPr>
            <p:ph type="dt" sz="half" idx="10"/>
          </p:nvPr>
        </p:nvSpPr>
        <p:spPr/>
        <p:txBody>
          <a:bodyPr/>
          <a:lstStyle/>
          <a:p>
            <a:r>
              <a:rPr lang="en-US" dirty="0" smtClean="0"/>
              <a:t>AECT Jacksonville:  Nov. 9, 2011</a:t>
            </a:r>
            <a:endParaRPr lang="en-US" dirty="0"/>
          </a:p>
        </p:txBody>
      </p:sp>
      <p:sp>
        <p:nvSpPr>
          <p:cNvPr id="4" name="Footer Placeholder 3"/>
          <p:cNvSpPr>
            <a:spLocks noGrp="1"/>
          </p:cNvSpPr>
          <p:nvPr>
            <p:ph type="ftr" sz="quarter" idx="11"/>
          </p:nvPr>
        </p:nvSpPr>
        <p:spPr/>
        <p:txBody>
          <a:bodyPr/>
          <a:lstStyle/>
          <a:p>
            <a:r>
              <a:rPr lang="en-US" dirty="0" smtClean="0"/>
              <a:t>Applications of MAPSAT in Educational Research</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C3E7C5C7-A091-4451-BDC6-BDE18FBF0A0A}" type="slidenum">
              <a:rPr lang="en-US" smtClean="0"/>
              <a:pPr/>
              <a:t>68</a:t>
            </a:fld>
            <a:endParaRPr lang="en-US"/>
          </a:p>
        </p:txBody>
      </p:sp>
      <p:sp>
        <p:nvSpPr>
          <p:cNvPr id="6" name="Content Placeholder 5"/>
          <p:cNvSpPr>
            <a:spLocks noGrp="1"/>
          </p:cNvSpPr>
          <p:nvPr>
            <p:ph sz="quarter" idx="1"/>
          </p:nvPr>
        </p:nvSpPr>
        <p:spPr/>
        <p:txBody>
          <a:bodyPr>
            <a:normAutofit fontScale="55000" lnSpcReduction="20000"/>
          </a:bodyPr>
          <a:lstStyle/>
          <a:p>
            <a:r>
              <a:rPr lang="en-US" dirty="0" err="1" smtClean="0"/>
              <a:t>Pfitzmann</a:t>
            </a:r>
            <a:r>
              <a:rPr lang="en-US" dirty="0" smtClean="0"/>
              <a:t>, A., &amp; </a:t>
            </a:r>
            <a:r>
              <a:rPr lang="en-US" dirty="0" err="1" smtClean="0"/>
              <a:t>Köhntopp</a:t>
            </a:r>
            <a:r>
              <a:rPr lang="en-US" dirty="0" smtClean="0"/>
              <a:t>, M. (2001). Anonymity, </a:t>
            </a:r>
            <a:r>
              <a:rPr lang="en-US" dirty="0" err="1" smtClean="0"/>
              <a:t>unobservability</a:t>
            </a:r>
            <a:r>
              <a:rPr lang="en-US" dirty="0" smtClean="0"/>
              <a:t>, and </a:t>
            </a:r>
            <a:r>
              <a:rPr lang="en-US" dirty="0" err="1" smtClean="0"/>
              <a:t>pseudonymity</a:t>
            </a:r>
            <a:r>
              <a:rPr lang="en-US" dirty="0" smtClean="0"/>
              <a:t> — A Proposal for terminology.  In </a:t>
            </a:r>
            <a:r>
              <a:rPr lang="en-US" i="1" dirty="0" smtClean="0"/>
              <a:t>Designing privacy enhancing technologies</a:t>
            </a:r>
            <a:r>
              <a:rPr lang="en-US" dirty="0" smtClean="0"/>
              <a:t> (pp. 1-9). Berlin: Springer </a:t>
            </a:r>
            <a:r>
              <a:rPr lang="en-US" dirty="0" err="1" smtClean="0"/>
              <a:t>Verlag</a:t>
            </a:r>
            <a:r>
              <a:rPr lang="en-US" dirty="0" smtClean="0"/>
              <a:t>.</a:t>
            </a:r>
          </a:p>
          <a:p>
            <a:r>
              <a:rPr lang="en-US" dirty="0" smtClean="0"/>
              <a:t>Picard, R. W., </a:t>
            </a:r>
            <a:r>
              <a:rPr lang="en-US" dirty="0" err="1" smtClean="0"/>
              <a:t>Papert</a:t>
            </a:r>
            <a:r>
              <a:rPr lang="en-US" dirty="0" smtClean="0"/>
              <a:t>, S., Bender, W., Blumberg, B., </a:t>
            </a:r>
            <a:r>
              <a:rPr lang="en-US" dirty="0" err="1" smtClean="0"/>
              <a:t>Breazeal</a:t>
            </a:r>
            <a:r>
              <a:rPr lang="en-US" dirty="0" smtClean="0"/>
              <a:t>, C., </a:t>
            </a:r>
            <a:r>
              <a:rPr lang="en-US" dirty="0" err="1" smtClean="0"/>
              <a:t>Cavallo</a:t>
            </a:r>
            <a:r>
              <a:rPr lang="en-US" dirty="0" smtClean="0"/>
              <a:t>, D., et al. (2004). Affective learning—a manifesto. </a:t>
            </a:r>
            <a:r>
              <a:rPr lang="en-US" i="1" dirty="0" smtClean="0"/>
              <a:t>BT Technology Journal</a:t>
            </a:r>
            <a:r>
              <a:rPr lang="en-US" dirty="0" smtClean="0"/>
              <a:t>, </a:t>
            </a:r>
            <a:r>
              <a:rPr lang="en-US" i="1" dirty="0" smtClean="0"/>
              <a:t>22</a:t>
            </a:r>
            <a:r>
              <a:rPr lang="en-US" dirty="0" smtClean="0"/>
              <a:t>(4), 253-269.</a:t>
            </a:r>
          </a:p>
          <a:p>
            <a:r>
              <a:rPr lang="en-US" dirty="0" err="1" smtClean="0"/>
              <a:t>Postmes</a:t>
            </a:r>
            <a:r>
              <a:rPr lang="en-US" dirty="0" smtClean="0"/>
              <a:t>, T., Spears, R., &amp; Lea, M. (1998). Breaching or building social boundaries:  SIDE-effects of computer-mediated communication. </a:t>
            </a:r>
            <a:r>
              <a:rPr lang="en-US" i="1" dirty="0" smtClean="0"/>
              <a:t>Communication Research, 25</a:t>
            </a:r>
            <a:r>
              <a:rPr lang="en-US" dirty="0" smtClean="0"/>
              <a:t>(6), 689-715.</a:t>
            </a:r>
          </a:p>
          <a:p>
            <a:r>
              <a:rPr lang="en-US" dirty="0" err="1" smtClean="0"/>
              <a:t>Postmes</a:t>
            </a:r>
            <a:r>
              <a:rPr lang="en-US" dirty="0" smtClean="0"/>
              <a:t>, T., Spears, R., </a:t>
            </a:r>
            <a:r>
              <a:rPr lang="en-US" dirty="0" err="1" smtClean="0"/>
              <a:t>Sakhel</a:t>
            </a:r>
            <a:r>
              <a:rPr lang="en-US" dirty="0" smtClean="0"/>
              <a:t>, K., &amp; de </a:t>
            </a:r>
            <a:r>
              <a:rPr lang="en-US" dirty="0" err="1" smtClean="0"/>
              <a:t>Groot</a:t>
            </a:r>
            <a:r>
              <a:rPr lang="en-US" dirty="0" smtClean="0"/>
              <a:t>, D. (2001). Social influence in computer-mediated communication: The effects of anonymity on group behavior.  </a:t>
            </a:r>
            <a:r>
              <a:rPr lang="en-US" i="1" dirty="0" smtClean="0"/>
              <a:t>Personality and Social Psychology Bulletin, 27</a:t>
            </a:r>
            <a:r>
              <a:rPr lang="en-US" dirty="0" smtClean="0"/>
              <a:t>(10), 1243-1254.</a:t>
            </a:r>
          </a:p>
          <a:p>
            <a:r>
              <a:rPr lang="en-US" dirty="0" smtClean="0"/>
              <a:t>Rangel, E. &amp; Berliner, D. (2007). Essential information for education policy:  Time to learn. </a:t>
            </a:r>
            <a:r>
              <a:rPr lang="en-US" i="1" dirty="0" smtClean="0"/>
              <a:t>Research Points: American Educational Research Association</a:t>
            </a:r>
            <a:r>
              <a:rPr lang="en-US" dirty="0" smtClean="0"/>
              <a:t>, 5(2), 1-4.</a:t>
            </a:r>
          </a:p>
          <a:p>
            <a:r>
              <a:rPr lang="en-US" dirty="0" smtClean="0"/>
              <a:t>Reigeluth, C. (2009). </a:t>
            </a:r>
            <a:r>
              <a:rPr lang="en-US" i="1" dirty="0" smtClean="0"/>
              <a:t>Instructional-design theories and models, Volume III</a:t>
            </a:r>
            <a:r>
              <a:rPr lang="en-US" dirty="0" smtClean="0"/>
              <a:t> (1</a:t>
            </a:r>
            <a:r>
              <a:rPr lang="en-US" baseline="30000" dirty="0" smtClean="0"/>
              <a:t>st</a:t>
            </a:r>
            <a:r>
              <a:rPr lang="en-US" dirty="0" smtClean="0"/>
              <a:t> ed.). New York:  </a:t>
            </a:r>
            <a:r>
              <a:rPr lang="en-US" dirty="0" err="1" smtClean="0"/>
              <a:t>Routledge</a:t>
            </a:r>
            <a:r>
              <a:rPr lang="en-US" dirty="0" smtClean="0"/>
              <a:t>.</a:t>
            </a:r>
          </a:p>
          <a:p>
            <a:r>
              <a:rPr lang="en-US" dirty="0" smtClean="0"/>
              <a:t>Reigeluth, C. M., &amp; Schwartz, E. (1989). An instructional theory for the design of computer-based simulations. </a:t>
            </a:r>
            <a:r>
              <a:rPr lang="en-US" i="1" dirty="0" smtClean="0"/>
              <a:t>Journal of Computer-Based Instruction, 16</a:t>
            </a:r>
            <a:r>
              <a:rPr lang="en-US" dirty="0" smtClean="0"/>
              <a:t>(1), 1-10.</a:t>
            </a:r>
          </a:p>
          <a:p>
            <a:r>
              <a:rPr lang="en-US" dirty="0" smtClean="0"/>
              <a:t>Rheingold, H. (2000). </a:t>
            </a:r>
            <a:r>
              <a:rPr lang="en-US" i="1" dirty="0" smtClean="0"/>
              <a:t>The virtual community: Homesteading on the electronic frontier.  </a:t>
            </a:r>
            <a:r>
              <a:rPr lang="en-US" dirty="0" smtClean="0"/>
              <a:t>Reading, MA: Addison-Wesley.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Date Placeholder 2"/>
          <p:cNvSpPr>
            <a:spLocks noGrp="1"/>
          </p:cNvSpPr>
          <p:nvPr>
            <p:ph type="dt" sz="half" idx="10"/>
          </p:nvPr>
        </p:nvSpPr>
        <p:spPr/>
        <p:txBody>
          <a:bodyPr/>
          <a:lstStyle/>
          <a:p>
            <a:r>
              <a:rPr lang="en-US" dirty="0" smtClean="0"/>
              <a:t>AECT Jacksonville:  Nov. 9, 2011</a:t>
            </a:r>
            <a:endParaRPr lang="en-US" dirty="0"/>
          </a:p>
        </p:txBody>
      </p:sp>
      <p:sp>
        <p:nvSpPr>
          <p:cNvPr id="4" name="Footer Placeholder 3"/>
          <p:cNvSpPr>
            <a:spLocks noGrp="1"/>
          </p:cNvSpPr>
          <p:nvPr>
            <p:ph type="ftr" sz="quarter" idx="11"/>
          </p:nvPr>
        </p:nvSpPr>
        <p:spPr/>
        <p:txBody>
          <a:bodyPr/>
          <a:lstStyle/>
          <a:p>
            <a:r>
              <a:rPr lang="en-US" dirty="0" smtClean="0"/>
              <a:t>Applications of MAPSAT in Educational Research</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C3E7C5C7-A091-4451-BDC6-BDE18FBF0A0A}" type="slidenum">
              <a:rPr lang="en-US" smtClean="0"/>
              <a:pPr/>
              <a:t>69</a:t>
            </a:fld>
            <a:endParaRPr lang="en-US"/>
          </a:p>
        </p:txBody>
      </p:sp>
      <p:sp>
        <p:nvSpPr>
          <p:cNvPr id="6" name="Content Placeholder 5"/>
          <p:cNvSpPr>
            <a:spLocks noGrp="1"/>
          </p:cNvSpPr>
          <p:nvPr>
            <p:ph sz="quarter" idx="1"/>
          </p:nvPr>
        </p:nvSpPr>
        <p:spPr/>
        <p:txBody>
          <a:bodyPr>
            <a:normAutofit fontScale="55000" lnSpcReduction="20000"/>
          </a:bodyPr>
          <a:lstStyle/>
          <a:p>
            <a:r>
              <a:rPr lang="en-US" dirty="0" smtClean="0"/>
              <a:t>Rogers, E. M. (2003). </a:t>
            </a:r>
            <a:r>
              <a:rPr lang="en-US" i="1" dirty="0" smtClean="0"/>
              <a:t>Diffusion of innovations</a:t>
            </a:r>
            <a:r>
              <a:rPr lang="en-US" dirty="0" smtClean="0"/>
              <a:t> (5</a:t>
            </a:r>
            <a:r>
              <a:rPr lang="en-US" baseline="30000" dirty="0" smtClean="0"/>
              <a:t>th</a:t>
            </a:r>
            <a:r>
              <a:rPr lang="en-US" dirty="0" smtClean="0"/>
              <a:t> ed.). New York: The Free Press.</a:t>
            </a:r>
          </a:p>
          <a:p>
            <a:r>
              <a:rPr lang="en-US" dirty="0" err="1" smtClean="0"/>
              <a:t>Schwier</a:t>
            </a:r>
            <a:r>
              <a:rPr lang="en-US" dirty="0" smtClean="0"/>
              <a:t>, R. A., Campbell, K., &amp; Kenny, R. (2004). Instructional designers' observations about identity communities of practice, and change agency. </a:t>
            </a:r>
            <a:r>
              <a:rPr lang="en-US" i="1" dirty="0" smtClean="0"/>
              <a:t>Australian Journal of Educational Technology, 20</a:t>
            </a:r>
            <a:r>
              <a:rPr lang="en-US" dirty="0" smtClean="0"/>
              <a:t>(1), 69-100.</a:t>
            </a:r>
          </a:p>
          <a:p>
            <a:r>
              <a:rPr lang="en-US" dirty="0" smtClean="0"/>
              <a:t>Shute, V. J. (2008). Focus on formative feedback. </a:t>
            </a:r>
            <a:r>
              <a:rPr lang="en-US" i="1" dirty="0" smtClean="0"/>
              <a:t>Review of Educational Research</a:t>
            </a:r>
            <a:r>
              <a:rPr lang="en-US" dirty="0" smtClean="0"/>
              <a:t>, </a:t>
            </a:r>
            <a:r>
              <a:rPr lang="en-US" i="1" dirty="0" smtClean="0"/>
              <a:t>78</a:t>
            </a:r>
            <a:r>
              <a:rPr lang="en-US" dirty="0" smtClean="0"/>
              <a:t>(1), 153-189.</a:t>
            </a:r>
          </a:p>
          <a:p>
            <a:r>
              <a:rPr lang="en-US" dirty="0" smtClean="0"/>
              <a:t>Thompson, K. R. (2006a).  General system  defined for A-GSBT. </a:t>
            </a:r>
            <a:r>
              <a:rPr lang="en-US" i="1" dirty="0" smtClean="0"/>
              <a:t>Scientific Inquiry Journal, 7</a:t>
            </a:r>
            <a:r>
              <a:rPr lang="en-US" dirty="0" smtClean="0"/>
              <a:t>(1), 1-12. Retrieved July 4, 2007:  </a:t>
            </a:r>
            <a:r>
              <a:rPr lang="en-US" dirty="0" smtClean="0">
                <a:hlinkClick r:id="rId2"/>
              </a:rPr>
              <a:t>http://www.iigss.net/Scientific-Inquiry/THOMPSON-1.pdf</a:t>
            </a:r>
            <a:r>
              <a:rPr lang="en-US" dirty="0" smtClean="0"/>
              <a:t>.</a:t>
            </a:r>
          </a:p>
          <a:p>
            <a:r>
              <a:rPr lang="en-US" dirty="0" smtClean="0"/>
              <a:t>Thompson, K. R. (2006b). Axiomatic theories of intentional systems:  Methodology of theory construction. </a:t>
            </a:r>
            <a:r>
              <a:rPr lang="en-US" i="1" dirty="0" smtClean="0"/>
              <a:t>Scientific Inquiry Journal, 7</a:t>
            </a:r>
            <a:r>
              <a:rPr lang="en-US" dirty="0" smtClean="0"/>
              <a:t>(1), 13-24.  Retrieved July 4, 2007:  </a:t>
            </a:r>
            <a:r>
              <a:rPr lang="en-US" dirty="0" smtClean="0">
                <a:hlinkClick r:id="rId3"/>
              </a:rPr>
              <a:t>http://www.iigss.net/Scientific-Inquiry/THOMPSON-2.pdf</a:t>
            </a:r>
            <a:r>
              <a:rPr lang="en-US" dirty="0" smtClean="0"/>
              <a:t>.</a:t>
            </a:r>
          </a:p>
          <a:p>
            <a:r>
              <a:rPr lang="en-US" dirty="0" smtClean="0"/>
              <a:t>Thompson, K. R. (2008). ATIS graph theory. Columbus, OH:  System-Predictive Technologies. Retrieved July 4, 2007:  </a:t>
            </a:r>
            <a:r>
              <a:rPr lang="en-US" dirty="0" smtClean="0">
                <a:hlinkClick r:id="rId4"/>
              </a:rPr>
              <a:t>http://www.indiana.edu/~aptfrick/reports/11ATISgraphtheory.pdf</a:t>
            </a:r>
            <a:r>
              <a:rPr lang="en-US" dirty="0" smtClean="0"/>
              <a:t> .</a:t>
            </a:r>
          </a:p>
          <a:p>
            <a:r>
              <a:rPr lang="en-US" dirty="0" smtClean="0"/>
              <a:t>Topping, K. (1998). Peer assessment between students in colleges and universities. </a:t>
            </a:r>
            <a:r>
              <a:rPr lang="en-US" i="1" dirty="0" smtClean="0"/>
              <a:t>Review of Educational Research</a:t>
            </a:r>
            <a:r>
              <a:rPr lang="en-US" dirty="0" smtClean="0"/>
              <a:t>, </a:t>
            </a:r>
            <a:r>
              <a:rPr lang="en-US" i="1" dirty="0" smtClean="0"/>
              <a:t>68</a:t>
            </a:r>
            <a:r>
              <a:rPr lang="en-US" dirty="0" smtClean="0"/>
              <a:t>(3), 249.</a:t>
            </a:r>
          </a:p>
          <a:p>
            <a:r>
              <a:rPr lang="en-US" dirty="0" smtClean="0"/>
              <a:t>Walther, J. (1996). Computer-mediated communication: Impersonal, interpersonal and </a:t>
            </a:r>
            <a:r>
              <a:rPr lang="en-US" dirty="0" err="1" smtClean="0"/>
              <a:t>hyperpersonal</a:t>
            </a:r>
            <a:r>
              <a:rPr lang="en-US" dirty="0" smtClean="0"/>
              <a:t> interaction. </a:t>
            </a:r>
            <a:r>
              <a:rPr lang="en-US" i="1" dirty="0" smtClean="0"/>
              <a:t>Communication Research, 23</a:t>
            </a:r>
            <a:r>
              <a:rPr lang="en-US" dirty="0" smtClean="0"/>
              <a:t>(1), 3-34.</a:t>
            </a:r>
          </a:p>
          <a:p>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fontScale="85000" lnSpcReduction="20000"/>
          </a:bodyPr>
          <a:lstStyle/>
          <a:p>
            <a:fld id="{020A7477-E44D-4DB7-9433-AF6140767F5C}" type="slidenum">
              <a:rPr lang="en-US"/>
              <a:pPr/>
              <a:t>7</a:t>
            </a:fld>
            <a:endParaRPr lang="en-US"/>
          </a:p>
        </p:txBody>
      </p:sp>
      <p:sp>
        <p:nvSpPr>
          <p:cNvPr id="82946" name="Rectangle 2"/>
          <p:cNvSpPr>
            <a:spLocks noGrp="1" noChangeArrowheads="1"/>
          </p:cNvSpPr>
          <p:nvPr>
            <p:ph type="title"/>
          </p:nvPr>
        </p:nvSpPr>
        <p:spPr/>
        <p:txBody>
          <a:bodyPr>
            <a:noAutofit/>
          </a:bodyPr>
          <a:lstStyle/>
          <a:p>
            <a:r>
              <a:rPr lang="en-US" sz="3200" dirty="0" smtClean="0"/>
              <a:t>Signs of Functional, </a:t>
            </a:r>
            <a:r>
              <a:rPr lang="en-US" sz="3200" dirty="0" smtClean="0"/>
              <a:t>Temporal &amp; </a:t>
            </a:r>
            <a:r>
              <a:rPr lang="en-US" sz="3200" dirty="0" smtClean="0"/>
              <a:t>Structural </a:t>
            </a:r>
            <a:r>
              <a:rPr lang="en-US" sz="3200" dirty="0" smtClean="0">
                <a:solidFill>
                  <a:schemeClr val="accent2"/>
                </a:solidFill>
              </a:rPr>
              <a:t>Relations </a:t>
            </a:r>
            <a:r>
              <a:rPr lang="en-US" sz="3200" dirty="0" smtClean="0"/>
              <a:t>between categories </a:t>
            </a: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a:t>
            </a:r>
            <a:r>
              <a:rPr lang="en-US" sz="3200" dirty="0" smtClean="0"/>
              <a:t> and </a:t>
            </a: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t>
            </a:r>
            <a:endParaRPr lang="en-US" sz="3200" dirty="0">
              <a:solidFill>
                <a:srgbClr val="000000"/>
              </a:solidFill>
            </a:endParaRPr>
          </a:p>
        </p:txBody>
      </p:sp>
      <p:sp>
        <p:nvSpPr>
          <p:cNvPr id="82947" name="Rectangle 3"/>
          <p:cNvSpPr>
            <a:spLocks noGrp="1" noChangeArrowheads="1"/>
          </p:cNvSpPr>
          <p:nvPr>
            <p:ph type="body" idx="1"/>
          </p:nvPr>
        </p:nvSpPr>
        <p:spPr/>
        <p:txBody>
          <a:bodyPr>
            <a:normAutofit/>
          </a:bodyPr>
          <a:lstStyle/>
          <a:p>
            <a:r>
              <a:rPr lang="en-US" dirty="0" smtClean="0"/>
              <a:t>Mathematical Relation (linear function)</a:t>
            </a:r>
          </a:p>
          <a:p>
            <a:pPr marL="365760" lvl="1" indent="0">
              <a:buNone/>
            </a:pP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t>
            </a:r>
            <a:r>
              <a:rPr lang="en-US" dirty="0" smtClean="0"/>
              <a:t> </a:t>
            </a:r>
            <a:r>
              <a:rPr lang="en-US" b="1" dirty="0" smtClean="0">
                <a:solidFill>
                  <a:schemeClr val="accent2"/>
                </a:solidFill>
              </a:rPr>
              <a:t>=</a:t>
            </a:r>
            <a:r>
              <a:rPr lang="en-US" dirty="0" smtClean="0">
                <a:solidFill>
                  <a:schemeClr val="accent2"/>
                </a:solidFill>
              </a:rPr>
              <a:t> </a:t>
            </a:r>
            <a:r>
              <a:rPr lang="en-US" dirty="0" smtClean="0">
                <a:solidFill>
                  <a:srgbClr val="94B6D2"/>
                </a:solidFill>
              </a:rPr>
              <a:t>constant</a:t>
            </a:r>
            <a:r>
              <a:rPr lang="en-US" dirty="0" smtClean="0"/>
              <a:t> </a:t>
            </a:r>
            <a:r>
              <a:rPr lang="en-US" b="1" dirty="0" smtClean="0">
                <a:solidFill>
                  <a:srgbClr val="DD8047"/>
                </a:solidFill>
              </a:rPr>
              <a:t>+</a:t>
            </a:r>
            <a:r>
              <a:rPr lang="en-US" dirty="0" smtClean="0"/>
              <a:t> </a:t>
            </a:r>
            <a:r>
              <a:rPr lang="en-US" dirty="0" smtClean="0">
                <a:solidFill>
                  <a:srgbClr val="94B6D2"/>
                </a:solidFill>
              </a:rPr>
              <a:t>slope </a:t>
            </a:r>
            <a:r>
              <a:rPr lang="en-US" b="1" dirty="0" smtClean="0">
                <a:solidFill>
                  <a:srgbClr val="DD8047"/>
                </a:solidFill>
              </a:rPr>
              <a:t>×</a:t>
            </a:r>
            <a:r>
              <a:rPr lang="en-US" dirty="0" smtClean="0"/>
              <a:t>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a:t>
            </a:r>
            <a:b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en-US" dirty="0" smtClean="0"/>
          </a:p>
          <a:p>
            <a:r>
              <a:rPr lang="en-US" dirty="0" smtClean="0"/>
              <a:t>Temporal Relation</a:t>
            </a:r>
            <a:endParaRPr lang="en-US" dirty="0"/>
          </a:p>
          <a:p>
            <a:pPr marL="365760" lvl="1" indent="0">
              <a:buNone/>
            </a:pP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a:t>
            </a:r>
            <a:r>
              <a:rPr lang="en-US" dirty="0"/>
              <a:t> </a:t>
            </a:r>
            <a:r>
              <a:rPr lang="en-US" i="1" dirty="0">
                <a:solidFill>
                  <a:srgbClr val="CC3300"/>
                </a:solidFill>
              </a:rPr>
              <a:t>precedes</a:t>
            </a:r>
            <a:r>
              <a:rPr lang="en-US" dirty="0"/>
              <a:t> </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t>
            </a:r>
            <a:r>
              <a:rPr lang="en-US" dirty="0"/>
              <a:t> </a:t>
            </a:r>
          </a:p>
          <a:p>
            <a:pPr marL="365760" lvl="1" indent="0">
              <a:buNone/>
            </a:pP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 </a:t>
            </a:r>
            <a:r>
              <a:rPr lang="en-US" i="1" dirty="0">
                <a:solidFill>
                  <a:srgbClr val="CC3300"/>
                </a:solidFill>
              </a:rPr>
              <a:t>co-occurs with</a:t>
            </a:r>
            <a:r>
              <a:rPr lang="en-US" dirty="0"/>
              <a:t> </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en-US" dirty="0"/>
          </a:p>
          <a:p>
            <a:r>
              <a:rPr lang="en-US" dirty="0"/>
              <a:t>Structural </a:t>
            </a:r>
            <a:r>
              <a:rPr lang="en-US" dirty="0" smtClean="0"/>
              <a:t>Relation (digraph or network)</a:t>
            </a:r>
            <a:endParaRPr lang="en-US" dirty="0"/>
          </a:p>
          <a:p>
            <a:pPr marL="365760" lvl="1" indent="0">
              <a:buNone/>
            </a:pP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 </a:t>
            </a:r>
            <a:r>
              <a:rPr lang="en-US" i="1" dirty="0" smtClean="0">
                <a:solidFill>
                  <a:srgbClr val="CC3300"/>
                </a:solidFill>
              </a:rPr>
              <a:t>affect-relation</a:t>
            </a:r>
            <a:r>
              <a:rPr lang="en-US" dirty="0" smtClean="0"/>
              <a:t> </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t>
            </a:r>
            <a:endParaRPr lang="en-US" dirty="0"/>
          </a:p>
          <a:p>
            <a:pPr marL="365760" lvl="1" indent="0">
              <a:buNone/>
            </a:pPr>
            <a:endParaRPr lang="en-US" dirty="0"/>
          </a:p>
          <a:p>
            <a:pPr lvl="1"/>
            <a:endParaRPr lang="en-US" dirty="0"/>
          </a:p>
        </p:txBody>
      </p:sp>
      <p:sp>
        <p:nvSpPr>
          <p:cNvPr id="7" name="Date Placeholder 4"/>
          <p:cNvSpPr>
            <a:spLocks noGrp="1"/>
          </p:cNvSpPr>
          <p:nvPr>
            <p:ph type="dt" sz="half" idx="10"/>
          </p:nvPr>
        </p:nvSpPr>
        <p:spPr>
          <a:xfrm>
            <a:off x="6096000" y="6492875"/>
            <a:ext cx="2667000" cy="365125"/>
          </a:xfrm>
        </p:spPr>
        <p:txBody>
          <a:bodyPr/>
          <a:lstStyle/>
          <a:p>
            <a:r>
              <a:rPr lang="en-US" dirty="0" smtClean="0"/>
              <a:t>AECT Jacksonville:  Nov. 9, 2011</a:t>
            </a:r>
            <a:endParaRPr lang="en-US" dirty="0"/>
          </a:p>
        </p:txBody>
      </p:sp>
      <p:sp>
        <p:nvSpPr>
          <p:cNvPr id="8" name="Footer Placeholder 6"/>
          <p:cNvSpPr>
            <a:spLocks noGrp="1"/>
          </p:cNvSpPr>
          <p:nvPr>
            <p:ph type="ftr" sz="quarter" idx="11"/>
          </p:nvPr>
        </p:nvSpPr>
        <p:spPr>
          <a:xfrm>
            <a:off x="609600" y="6492875"/>
            <a:ext cx="5421083" cy="365125"/>
          </a:xfrm>
        </p:spPr>
        <p:txBody>
          <a:bodyPr/>
          <a:lstStyle/>
          <a:p>
            <a:pPr algn="l"/>
            <a:r>
              <a:rPr lang="en-US" dirty="0" smtClean="0"/>
              <a:t>Applications of MAPSAT in Educational Research</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Date Placeholder 2"/>
          <p:cNvSpPr>
            <a:spLocks noGrp="1"/>
          </p:cNvSpPr>
          <p:nvPr>
            <p:ph type="dt" sz="half" idx="10"/>
          </p:nvPr>
        </p:nvSpPr>
        <p:spPr/>
        <p:txBody>
          <a:bodyPr/>
          <a:lstStyle/>
          <a:p>
            <a:r>
              <a:rPr lang="en-US" dirty="0" smtClean="0"/>
              <a:t>AECT Jacksonville:  Nov. 9, 2011</a:t>
            </a:r>
            <a:endParaRPr lang="en-US" dirty="0"/>
          </a:p>
        </p:txBody>
      </p:sp>
      <p:sp>
        <p:nvSpPr>
          <p:cNvPr id="4" name="Footer Placeholder 3"/>
          <p:cNvSpPr>
            <a:spLocks noGrp="1"/>
          </p:cNvSpPr>
          <p:nvPr>
            <p:ph type="ftr" sz="quarter" idx="11"/>
          </p:nvPr>
        </p:nvSpPr>
        <p:spPr/>
        <p:txBody>
          <a:bodyPr/>
          <a:lstStyle/>
          <a:p>
            <a:r>
              <a:rPr lang="en-US" dirty="0" smtClean="0"/>
              <a:t>Applications of MAPSAT in Educational Research</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C3E7C5C7-A091-4451-BDC6-BDE18FBF0A0A}" type="slidenum">
              <a:rPr lang="en-US" smtClean="0"/>
              <a:pPr/>
              <a:t>70</a:t>
            </a:fld>
            <a:endParaRPr lang="en-US"/>
          </a:p>
        </p:txBody>
      </p:sp>
      <p:sp>
        <p:nvSpPr>
          <p:cNvPr id="6" name="Content Placeholder 5"/>
          <p:cNvSpPr>
            <a:spLocks noGrp="1"/>
          </p:cNvSpPr>
          <p:nvPr>
            <p:ph sz="quarter" idx="1"/>
          </p:nvPr>
        </p:nvSpPr>
        <p:spPr/>
        <p:txBody>
          <a:bodyPr>
            <a:normAutofit/>
          </a:bodyPr>
          <a:lstStyle/>
          <a:p>
            <a:r>
              <a:rPr lang="en-US" sz="1600" dirty="0" err="1" smtClean="0"/>
              <a:t>Warschauer</a:t>
            </a:r>
            <a:r>
              <a:rPr lang="en-US" sz="1600" dirty="0" smtClean="0"/>
              <a:t>, M. (2004). </a:t>
            </a:r>
            <a:r>
              <a:rPr lang="en-US" sz="1600" i="1" dirty="0" smtClean="0"/>
              <a:t>Technology and social inclusion: Rethinking the digital divide</a:t>
            </a:r>
            <a:r>
              <a:rPr lang="en-US" sz="1600" dirty="0" smtClean="0"/>
              <a:t>.  Cambridge, MA:  MIT Press.</a:t>
            </a:r>
          </a:p>
          <a:p>
            <a:r>
              <a:rPr lang="en-US" sz="1600" dirty="0" smtClean="0"/>
              <a:t>Winn, W. (2002). Current trends in educational technology research: The study of learning environments. </a:t>
            </a:r>
            <a:r>
              <a:rPr lang="en-US" sz="1600" i="1" dirty="0" smtClean="0"/>
              <a:t>Educational Psychology Review, 14</a:t>
            </a:r>
            <a:r>
              <a:rPr lang="en-US" sz="1600" dirty="0" smtClean="0"/>
              <a:t>(3), 331-352.</a:t>
            </a:r>
          </a:p>
          <a:p>
            <a:r>
              <a:rPr lang="en-US" sz="1600" dirty="0" smtClean="0"/>
              <a:t>Zhang, G., &amp; Zhao, Y. (2008). The effects of anonymity on critical feedback in a teacher preparation program. Paper presented at the Society for Information Technology and Teacher Education International Conference 2008, Chesapeake, VA.</a:t>
            </a:r>
          </a:p>
          <a:p>
            <a:r>
              <a:rPr lang="en-US" sz="1600" dirty="0" smtClean="0"/>
              <a:t>Zhao, Y. (1998). The effects of anonymity on computer-mediated peer review. </a:t>
            </a:r>
            <a:r>
              <a:rPr lang="en-US" sz="1600" i="1" dirty="0" smtClean="0"/>
              <a:t>International Journal of Educational Telecommunications, 4</a:t>
            </a:r>
            <a:r>
              <a:rPr lang="en-US" sz="1600" dirty="0" smtClean="0"/>
              <a:t>(4), 311-345.</a:t>
            </a:r>
          </a:p>
          <a:p>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2743200"/>
            <a:ext cx="7123113" cy="2667000"/>
          </a:xfrm>
        </p:spPr>
        <p:txBody>
          <a:bodyPr>
            <a:normAutofit/>
          </a:bodyPr>
          <a:lstStyle/>
          <a:p>
            <a:r>
              <a:rPr lang="en-US" sz="3600" dirty="0" smtClean="0">
                <a:hlinkClick r:id="rId2"/>
              </a:rPr>
              <a:t>http://www.indiana.edu/~aptfrick</a:t>
            </a:r>
            <a:endParaRPr lang="en-US" sz="3600" dirty="0" smtClean="0"/>
          </a:p>
          <a:p>
            <a:r>
              <a:rPr lang="en-US" sz="3600" dirty="0" smtClean="0">
                <a:hlinkClick r:id="rId3"/>
              </a:rPr>
              <a:t>http://www.indiana.edu/~simed</a:t>
            </a:r>
            <a:endParaRPr lang="en-US" sz="3600" dirty="0" smtClean="0"/>
          </a:p>
          <a:p>
            <a:r>
              <a:rPr lang="en-US" sz="3600" dirty="0" smtClean="0">
                <a:hlinkClick r:id="rId4"/>
              </a:rPr>
              <a:t>http://www.indiana.edu/~tedfrick</a:t>
            </a:r>
            <a:endParaRPr lang="en-US" sz="3600" dirty="0" smtClean="0"/>
          </a:p>
          <a:p>
            <a:r>
              <a:rPr lang="en-US" sz="3600" dirty="0" smtClean="0">
                <a:hlinkClick r:id="rId5"/>
              </a:rPr>
              <a:t>http://www.indiana.edu/~istdemo</a:t>
            </a:r>
            <a:endParaRPr lang="en-US" sz="3600"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Websites for more information</a:t>
            </a:r>
            <a:endParaRPr lang="en-US" dirty="0"/>
          </a:p>
        </p:txBody>
      </p:sp>
      <p:sp>
        <p:nvSpPr>
          <p:cNvPr id="4" name="Date Placeholder 3"/>
          <p:cNvSpPr>
            <a:spLocks noGrp="1"/>
          </p:cNvSpPr>
          <p:nvPr>
            <p:ph type="dt" sz="half" idx="10"/>
          </p:nvPr>
        </p:nvSpPr>
        <p:spPr/>
        <p:txBody>
          <a:bodyPr/>
          <a:lstStyle/>
          <a:p>
            <a:r>
              <a:rPr lang="en-US" dirty="0" smtClean="0"/>
              <a:t>AECT Jacksonville:  Nov. 9, 2011</a:t>
            </a:r>
            <a:endParaRPr lang="en-US" dirty="0"/>
          </a:p>
        </p:txBody>
      </p:sp>
      <p:sp>
        <p:nvSpPr>
          <p:cNvPr id="5" name="Slide Number Placeholder 4"/>
          <p:cNvSpPr>
            <a:spLocks noGrp="1"/>
          </p:cNvSpPr>
          <p:nvPr>
            <p:ph type="sldNum" sz="quarter" idx="11"/>
          </p:nvPr>
        </p:nvSpPr>
        <p:spPr/>
        <p:txBody>
          <a:bodyPr/>
          <a:lstStyle/>
          <a:p>
            <a:fld id="{C3E7C5C7-A091-4451-BDC6-BDE18FBF0A0A}" type="slidenum">
              <a:rPr lang="en-US" smtClean="0"/>
              <a:pPr/>
              <a:t>71</a:t>
            </a:fld>
            <a:endParaRPr lang="en-US"/>
          </a:p>
        </p:txBody>
      </p:sp>
      <p:sp>
        <p:nvSpPr>
          <p:cNvPr id="6" name="Footer Placeholder 5"/>
          <p:cNvSpPr>
            <a:spLocks noGrp="1"/>
          </p:cNvSpPr>
          <p:nvPr>
            <p:ph type="ftr" sz="quarter" idx="12"/>
          </p:nvPr>
        </p:nvSpPr>
        <p:spPr/>
        <p:txBody>
          <a:bodyPr/>
          <a:lstStyle/>
          <a:p>
            <a:r>
              <a:rPr lang="en-US" dirty="0" smtClean="0"/>
              <a:t>Applications of MAPSAT in Educational Research</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smtClean="0"/>
              <a:t>Extant methods in educational research for making scientific and praxiological claims</a:t>
            </a:r>
            <a:endParaRPr lang="en-US" sz="3200" dirty="0"/>
          </a:p>
        </p:txBody>
      </p:sp>
      <p:sp>
        <p:nvSpPr>
          <p:cNvPr id="5" name="Date Placeholder 4"/>
          <p:cNvSpPr>
            <a:spLocks noGrp="1"/>
          </p:cNvSpPr>
          <p:nvPr>
            <p:ph type="dt" sz="half" idx="10"/>
          </p:nvPr>
        </p:nvSpPr>
        <p:spPr/>
        <p:txBody>
          <a:bodyPr/>
          <a:lstStyle/>
          <a:p>
            <a:r>
              <a:rPr lang="en-US" dirty="0" smtClean="0"/>
              <a:t>AECT Jacksonville:  Nov. 9, 2011</a:t>
            </a:r>
            <a:endParaRPr lang="en-US" dirty="0"/>
          </a:p>
        </p:txBody>
      </p:sp>
      <p:sp>
        <p:nvSpPr>
          <p:cNvPr id="7" name="Footer Placeholder 6"/>
          <p:cNvSpPr>
            <a:spLocks noGrp="1"/>
          </p:cNvSpPr>
          <p:nvPr>
            <p:ph type="ftr" sz="quarter" idx="11"/>
          </p:nvPr>
        </p:nvSpPr>
        <p:spPr/>
        <p:txBody>
          <a:bodyPr/>
          <a:lstStyle/>
          <a:p>
            <a:r>
              <a:rPr lang="en-US" dirty="0" smtClean="0"/>
              <a:t>Applications of MAPSAT in Educational Research</a:t>
            </a:r>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C3E7C5C7-A091-4451-BDC6-BDE18FBF0A0A}" type="slidenum">
              <a:rPr lang="en-US" smtClean="0"/>
              <a:pPr/>
              <a:t>8</a:t>
            </a:fld>
            <a:endParaRPr lang="en-US" dirty="0"/>
          </a:p>
        </p:txBody>
      </p:sp>
      <p:sp>
        <p:nvSpPr>
          <p:cNvPr id="4" name="TextBox 3"/>
          <p:cNvSpPr txBox="1"/>
          <p:nvPr/>
        </p:nvSpPr>
        <p:spPr>
          <a:xfrm>
            <a:off x="609600" y="1600200"/>
            <a:ext cx="7924800" cy="4278094"/>
          </a:xfrm>
          <a:prstGeom prst="rect">
            <a:avLst/>
          </a:prstGeom>
          <a:noFill/>
          <a:ln>
            <a:solidFill>
              <a:schemeClr val="tx1"/>
            </a:solidFill>
          </a:ln>
        </p:spPr>
        <p:txBody>
          <a:bodyPr wrap="square" rtlCol="0">
            <a:spAutoFit/>
          </a:bodyPr>
          <a:lstStyle/>
          <a:p>
            <a:pPr>
              <a:buFont typeface="Arial" pitchFamily="34" charset="0"/>
              <a:buChar char="•"/>
            </a:pPr>
            <a:r>
              <a:rPr lang="en-US" sz="2400" b="1" dirty="0" smtClean="0">
                <a:solidFill>
                  <a:schemeClr val="accent2"/>
                </a:solidFill>
              </a:rPr>
              <a:t>Quantitative methods</a:t>
            </a:r>
          </a:p>
          <a:p>
            <a:pPr lvl="1">
              <a:buFont typeface="Arial" pitchFamily="34" charset="0"/>
              <a:buChar char="•"/>
            </a:pPr>
            <a:r>
              <a:rPr lang="en-US" sz="2000" dirty="0" smtClean="0"/>
              <a:t>Typically assume a linear, additive model to </a:t>
            </a:r>
            <a:r>
              <a:rPr lang="en-US" sz="2000" dirty="0" smtClean="0"/>
              <a:t>signify phenomena </a:t>
            </a:r>
            <a:r>
              <a:rPr lang="en-US" sz="2000" dirty="0" smtClean="0"/>
              <a:t>and their relations </a:t>
            </a:r>
          </a:p>
          <a:p>
            <a:pPr lvl="1">
              <a:buFont typeface="Arial" pitchFamily="34" charset="0"/>
              <a:buChar char="•"/>
            </a:pPr>
            <a:r>
              <a:rPr lang="en-US" sz="2000" dirty="0" smtClean="0">
                <a:solidFill>
                  <a:schemeClr val="accent2"/>
                </a:solidFill>
              </a:rPr>
              <a:t>Measure variables</a:t>
            </a:r>
            <a:r>
              <a:rPr lang="en-US" sz="2000" dirty="0" smtClean="0"/>
              <a:t> </a:t>
            </a:r>
            <a:r>
              <a:rPr lang="en-US" sz="2000" dirty="0" smtClean="0">
                <a:solidFill>
                  <a:schemeClr val="accent2"/>
                </a:solidFill>
              </a:rPr>
              <a:t>separately </a:t>
            </a:r>
            <a:r>
              <a:rPr lang="en-US" sz="2000" dirty="0" smtClean="0"/>
              <a:t>then use statistics to </a:t>
            </a:r>
            <a:r>
              <a:rPr lang="en-US" sz="2000" i="1" dirty="0" smtClean="0">
                <a:solidFill>
                  <a:schemeClr val="accent2"/>
                </a:solidFill>
              </a:rPr>
              <a:t>relate measures </a:t>
            </a:r>
            <a:r>
              <a:rPr lang="en-US" sz="2000" dirty="0" smtClean="0"/>
              <a:t>of phenomena</a:t>
            </a:r>
            <a:r>
              <a:rPr lang="en-US" sz="2000" i="1" dirty="0" smtClean="0">
                <a:solidFill>
                  <a:schemeClr val="accent2"/>
                </a:solidFill>
              </a:rPr>
              <a:t> </a:t>
            </a:r>
            <a:r>
              <a:rPr lang="en-US" sz="2000" dirty="0" smtClean="0"/>
              <a:t>(e.g., correlation, multiple regression, path analysis, hierarchical linear models, structural equations)</a:t>
            </a:r>
          </a:p>
          <a:p>
            <a:pPr lvl="1">
              <a:buFont typeface="Arial" pitchFamily="34" charset="0"/>
              <a:buChar char="•"/>
            </a:pPr>
            <a:r>
              <a:rPr lang="en-US" sz="2000" dirty="0" smtClean="0"/>
              <a:t>Can allow generalizability from sample to population</a:t>
            </a:r>
            <a:endParaRPr lang="en-US" sz="2000" dirty="0" smtClean="0">
              <a:solidFill>
                <a:schemeClr val="accent2"/>
              </a:solidFill>
            </a:endParaRPr>
          </a:p>
          <a:p>
            <a:pPr>
              <a:buFont typeface="Arial" pitchFamily="34" charset="0"/>
              <a:buChar char="•"/>
            </a:pPr>
            <a:r>
              <a:rPr lang="en-US" sz="2400" b="1" dirty="0" smtClean="0">
                <a:solidFill>
                  <a:schemeClr val="accent2"/>
                </a:solidFill>
              </a:rPr>
              <a:t>Qualitative methods</a:t>
            </a:r>
          </a:p>
          <a:p>
            <a:pPr lvl="1">
              <a:buFont typeface="Arial" pitchFamily="34" charset="0"/>
              <a:buChar char="•"/>
            </a:pPr>
            <a:r>
              <a:rPr lang="en-US" sz="2000" dirty="0" smtClean="0"/>
              <a:t>Assume words not numbers to </a:t>
            </a:r>
            <a:r>
              <a:rPr lang="en-US" sz="2000" dirty="0" smtClean="0"/>
              <a:t>signify phenomena </a:t>
            </a:r>
            <a:r>
              <a:rPr lang="en-US" sz="2000" dirty="0" smtClean="0"/>
              <a:t>and their relations</a:t>
            </a:r>
          </a:p>
          <a:p>
            <a:pPr lvl="1">
              <a:buFont typeface="Arial" pitchFamily="34" charset="0"/>
              <a:buChar char="•"/>
            </a:pPr>
            <a:r>
              <a:rPr lang="en-US" sz="2000" dirty="0" smtClean="0"/>
              <a:t>Can provide rich details of individual cases, including patterns</a:t>
            </a:r>
          </a:p>
          <a:p>
            <a:pPr lvl="1">
              <a:buFont typeface="Arial" pitchFamily="34" charset="0"/>
              <a:buChar char="•"/>
            </a:pPr>
            <a:r>
              <a:rPr lang="en-US" sz="2000" dirty="0" smtClean="0"/>
              <a:t>Typically </a:t>
            </a:r>
            <a:r>
              <a:rPr lang="en-US" sz="2000" dirty="0" smtClean="0"/>
              <a:t>lack </a:t>
            </a:r>
            <a:r>
              <a:rPr lang="en-US" sz="2000" dirty="0" smtClean="0"/>
              <a:t>generalizability from sample to population</a:t>
            </a:r>
          </a:p>
          <a:p>
            <a:pPr>
              <a:buFont typeface="Arial" pitchFamily="34" charset="0"/>
              <a:buChar char="•"/>
            </a:pPr>
            <a:r>
              <a:rPr lang="en-US" sz="2400" b="1" dirty="0" smtClean="0">
                <a:solidFill>
                  <a:schemeClr val="accent2"/>
                </a:solidFill>
              </a:rPr>
              <a:t>Mixed methods</a:t>
            </a:r>
          </a:p>
          <a:p>
            <a:pPr lvl="1">
              <a:buFont typeface="Arial" pitchFamily="34" charset="0"/>
              <a:buChar char="•"/>
            </a:pPr>
            <a:r>
              <a:rPr lang="en-US" sz="2000" dirty="0" smtClean="0"/>
              <a:t>Utilize strengths of both approaches</a:t>
            </a:r>
            <a:endParaRPr lang="en-US" sz="20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MAPSAT: An alternative</a:t>
            </a:r>
            <a:endParaRPr lang="en-US" dirty="0"/>
          </a:p>
        </p:txBody>
      </p:sp>
      <p:sp>
        <p:nvSpPr>
          <p:cNvPr id="4" name="TextBox 3"/>
          <p:cNvSpPr txBox="1"/>
          <p:nvPr/>
        </p:nvSpPr>
        <p:spPr>
          <a:xfrm>
            <a:off x="609600" y="1600200"/>
            <a:ext cx="7924800" cy="4893647"/>
          </a:xfrm>
          <a:prstGeom prst="rect">
            <a:avLst/>
          </a:prstGeom>
          <a:noFill/>
        </p:spPr>
        <p:txBody>
          <a:bodyPr wrap="square" rtlCol="0">
            <a:spAutoFit/>
          </a:bodyPr>
          <a:lstStyle/>
          <a:p>
            <a:pPr>
              <a:buFont typeface="Arial" pitchFamily="34" charset="0"/>
              <a:buChar char="•"/>
            </a:pPr>
            <a:r>
              <a:rPr lang="en-US" sz="2400" b="1" dirty="0" smtClean="0">
                <a:solidFill>
                  <a:schemeClr val="accent2"/>
                </a:solidFill>
              </a:rPr>
              <a:t>With MAPSAT we </a:t>
            </a:r>
            <a:r>
              <a:rPr lang="en-US" sz="2400" b="1" i="1" dirty="0" smtClean="0">
                <a:solidFill>
                  <a:schemeClr val="accent2"/>
                </a:solidFill>
              </a:rPr>
              <a:t>map relations</a:t>
            </a:r>
            <a:r>
              <a:rPr lang="en-US" sz="2400" b="1" dirty="0" smtClean="0">
                <a:solidFill>
                  <a:schemeClr val="accent2"/>
                </a:solidFill>
              </a:rPr>
              <a:t> directly</a:t>
            </a:r>
          </a:p>
          <a:p>
            <a:pPr lvl="1">
              <a:buFont typeface="Arial" pitchFamily="34" charset="0"/>
              <a:buChar char="•"/>
            </a:pPr>
            <a:r>
              <a:rPr lang="en-US" sz="2000" dirty="0" smtClean="0"/>
              <a:t>‘Map relations’ using </a:t>
            </a:r>
            <a:r>
              <a:rPr lang="en-US" sz="2000" dirty="0" smtClean="0"/>
              <a:t>signs of qualitative </a:t>
            </a:r>
            <a:r>
              <a:rPr lang="en-US" sz="2000" dirty="0" smtClean="0"/>
              <a:t>categories, since we do not measure phenomena separately</a:t>
            </a:r>
          </a:p>
          <a:p>
            <a:pPr lvl="1">
              <a:buFont typeface="Arial" pitchFamily="34" charset="0"/>
              <a:buChar char="•"/>
            </a:pPr>
            <a:r>
              <a:rPr lang="en-US" sz="2000" dirty="0" smtClean="0"/>
              <a:t>Relations are viewed temporally or structurally, rather than statistically according to some assumed mathematical function</a:t>
            </a:r>
          </a:p>
          <a:p>
            <a:pPr>
              <a:buFont typeface="Arial" pitchFamily="34" charset="0"/>
              <a:buChar char="•"/>
            </a:pPr>
            <a:r>
              <a:rPr lang="en-US" sz="2400" b="1" dirty="0" smtClean="0">
                <a:solidFill>
                  <a:schemeClr val="accent2"/>
                </a:solidFill>
              </a:rPr>
              <a:t>Analysis of Patterns in Time (APT)</a:t>
            </a:r>
          </a:p>
          <a:p>
            <a:pPr lvl="1">
              <a:buFont typeface="Arial" pitchFamily="34" charset="0"/>
              <a:buChar char="•"/>
            </a:pPr>
            <a:r>
              <a:rPr lang="en-US" sz="2000" dirty="0" smtClean="0"/>
              <a:t>Temporal relations of </a:t>
            </a:r>
            <a:r>
              <a:rPr lang="en-US" sz="2000" dirty="0" smtClean="0"/>
              <a:t>signs of qualitative </a:t>
            </a:r>
            <a:r>
              <a:rPr lang="en-US" sz="2000" dirty="0" smtClean="0"/>
              <a:t>categories within classifications (system dynamics)</a:t>
            </a:r>
          </a:p>
          <a:p>
            <a:pPr lvl="1">
              <a:buFont typeface="Arial" pitchFamily="34" charset="0"/>
              <a:buChar char="•"/>
            </a:pPr>
            <a:r>
              <a:rPr lang="en-US" sz="2000" dirty="0" smtClean="0"/>
              <a:t>Temporal maps are queried for categorical patterns of observed events, resulting in quantitative probability estimates for patterns</a:t>
            </a:r>
          </a:p>
          <a:p>
            <a:pPr>
              <a:buFont typeface="Arial" pitchFamily="34" charset="0"/>
              <a:buChar char="•"/>
            </a:pPr>
            <a:r>
              <a:rPr lang="en-US" sz="2400" b="1" dirty="0" smtClean="0">
                <a:solidFill>
                  <a:schemeClr val="accent2"/>
                </a:solidFill>
              </a:rPr>
              <a:t>Analysis of Patterns in Configurations (APC)</a:t>
            </a:r>
          </a:p>
          <a:p>
            <a:pPr lvl="1">
              <a:buFont typeface="Arial" pitchFamily="34" charset="0"/>
              <a:buChar char="•"/>
            </a:pPr>
            <a:r>
              <a:rPr lang="en-US" sz="2000" dirty="0" smtClean="0"/>
              <a:t>System structure is determined by the observed configuration of affect-relations</a:t>
            </a:r>
          </a:p>
          <a:p>
            <a:pPr lvl="1">
              <a:buFont typeface="Arial" pitchFamily="34" charset="0"/>
              <a:buChar char="•"/>
            </a:pPr>
            <a:r>
              <a:rPr lang="en-US" sz="2000" dirty="0" smtClean="0"/>
              <a:t>Structural property values (quantitative) of maps determined from axiomatic theory (ATIS)</a:t>
            </a:r>
            <a:endParaRPr lang="en-US" sz="2000" dirty="0"/>
          </a:p>
        </p:txBody>
      </p:sp>
      <p:sp>
        <p:nvSpPr>
          <p:cNvPr id="6" name="Slide Number Placeholder 5"/>
          <p:cNvSpPr>
            <a:spLocks noGrp="1"/>
          </p:cNvSpPr>
          <p:nvPr>
            <p:ph type="sldNum" sz="quarter" idx="12"/>
          </p:nvPr>
        </p:nvSpPr>
        <p:spPr/>
        <p:txBody>
          <a:bodyPr>
            <a:normAutofit fontScale="85000" lnSpcReduction="20000"/>
          </a:bodyPr>
          <a:lstStyle/>
          <a:p>
            <a:fld id="{C3E7C5C7-A091-4451-BDC6-BDE18FBF0A0A}" type="slidenum">
              <a:rPr lang="en-US" smtClean="0"/>
              <a:pPr/>
              <a:t>9</a:t>
            </a:fld>
            <a:endParaRPr lang="en-US" dirty="0"/>
          </a:p>
        </p:txBody>
      </p:sp>
      <p:sp>
        <p:nvSpPr>
          <p:cNvPr id="8" name="Date Placeholder 4"/>
          <p:cNvSpPr>
            <a:spLocks noGrp="1"/>
          </p:cNvSpPr>
          <p:nvPr>
            <p:ph type="dt" sz="half" idx="10"/>
          </p:nvPr>
        </p:nvSpPr>
        <p:spPr>
          <a:xfrm>
            <a:off x="6096000" y="6492875"/>
            <a:ext cx="2667000" cy="365125"/>
          </a:xfrm>
        </p:spPr>
        <p:txBody>
          <a:bodyPr/>
          <a:lstStyle/>
          <a:p>
            <a:r>
              <a:rPr lang="en-US" dirty="0" smtClean="0"/>
              <a:t>AECT Jacksonville:  Nov. 9, 2011</a:t>
            </a:r>
            <a:endParaRPr lang="en-US" dirty="0"/>
          </a:p>
        </p:txBody>
      </p:sp>
      <p:sp>
        <p:nvSpPr>
          <p:cNvPr id="9" name="Footer Placeholder 6"/>
          <p:cNvSpPr>
            <a:spLocks noGrp="1"/>
          </p:cNvSpPr>
          <p:nvPr>
            <p:ph type="ftr" sz="quarter" idx="11"/>
          </p:nvPr>
        </p:nvSpPr>
        <p:spPr>
          <a:xfrm>
            <a:off x="609600" y="6492875"/>
            <a:ext cx="5421083" cy="365125"/>
          </a:xfrm>
        </p:spPr>
        <p:txBody>
          <a:bodyPr/>
          <a:lstStyle/>
          <a:p>
            <a:pPr algn="l"/>
            <a:r>
              <a:rPr lang="en-US" dirty="0" smtClean="0"/>
              <a:t>Applications of MAPSAT in Educational Research</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6194</TotalTime>
  <Words>6259</Words>
  <Application>Microsoft Macintosh PowerPoint</Application>
  <PresentationFormat>On-screen Show (4:3)</PresentationFormat>
  <Paragraphs>832</Paragraphs>
  <Slides>71</Slides>
  <Notes>4</Notes>
  <HiddenSlides>13</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73" baseType="lpstr">
      <vt:lpstr>Median</vt:lpstr>
      <vt:lpstr>Document</vt:lpstr>
      <vt:lpstr>Applications of MAPSAT in Educational Research</vt:lpstr>
      <vt:lpstr>Applications of MAPSAT in Educational Research Map &amp; Analyze Patterns &amp; Structures Across Time</vt:lpstr>
      <vt:lpstr>Introduction to MAPSAT:  Map &amp; Analyze Patterns &amp; Structures Across Time</vt:lpstr>
      <vt:lpstr>Goal of research is to create knowledge</vt:lpstr>
      <vt:lpstr>General form of a relation:   A and B are categorical signs of phenomena; a relation is also a categorical sign</vt:lpstr>
      <vt:lpstr>Signs</vt:lpstr>
      <vt:lpstr>Signs of Functional, Temporal &amp; Structural Relations between categories A and B</vt:lpstr>
      <vt:lpstr>Extant methods in educational research for making scientific and praxiological claims</vt:lpstr>
      <vt:lpstr>MAPSAT: An alternative</vt:lpstr>
      <vt:lpstr>Example: APT and Academic Learning Time (ALT)</vt:lpstr>
      <vt:lpstr>Example: APT of course evaluation data</vt:lpstr>
      <vt:lpstr>Example: APT and use of scaffolding strategies</vt:lpstr>
      <vt:lpstr>Analysis of Patterns in Configurations (APC)</vt:lpstr>
      <vt:lpstr>Example: APC of IST Ph.D. program</vt:lpstr>
      <vt:lpstr>PowerPoint Presentation</vt:lpstr>
      <vt:lpstr>Traditional approach   (Aggregation Aggravation)</vt:lpstr>
      <vt:lpstr>PowerPoint Presentation</vt:lpstr>
      <vt:lpstr>PowerPoint Presentation</vt:lpstr>
      <vt:lpstr>PowerPoint Presentation</vt:lpstr>
      <vt:lpstr>PowerPoint Presentation</vt:lpstr>
      <vt:lpstr>MAPSAT compared to traditional methods</vt:lpstr>
      <vt:lpstr>Analyzing Interaction Patterns to Verify a Simulation/Game Model</vt:lpstr>
      <vt:lpstr>Analyzing Interaction Patterns  to Verify a Simulation/Game Model</vt:lpstr>
      <vt:lpstr>Analyzing Interaction Patterns  to Verify a Simulation/Game Model</vt:lpstr>
      <vt:lpstr>PowerPoint Presentation</vt:lpstr>
      <vt:lpstr>Case: The Diffusion Simulation  Game (DSG)</vt:lpstr>
      <vt:lpstr>Case: The Diffusion Simulation  Game (DSG)</vt:lpstr>
      <vt:lpstr>PowerPoint Presentation</vt:lpstr>
      <vt:lpstr>PowerPoint Presentation</vt:lpstr>
      <vt:lpstr>PowerPoint Presentation</vt:lpstr>
      <vt:lpstr>PowerPoint Presentation</vt:lpstr>
      <vt:lpstr>PowerPoint Presentation</vt:lpstr>
      <vt:lpstr>Calculating Strategy Scores</vt:lpstr>
      <vt:lpstr>PowerPoint Presentation</vt:lpstr>
      <vt:lpstr>Next Steps</vt:lpstr>
      <vt:lpstr>Analyzing Learner Discourse in New Media </vt:lpstr>
      <vt:lpstr>New Media: Collaborative Video Annotation (CVA)</vt:lpstr>
      <vt:lpstr>The goals of discussion interventions in pre-service teacher education</vt:lpstr>
      <vt:lpstr>Target Performances of Higher Order Thinking (HOT)</vt:lpstr>
      <vt:lpstr>The opportunities for scaffolds in the new  media</vt:lpstr>
      <vt:lpstr>Research Questions</vt:lpstr>
      <vt:lpstr>The codebook</vt:lpstr>
      <vt:lpstr>Joint occurrences of Substance and Conditions</vt:lpstr>
      <vt:lpstr>RQ1: All substance types across the 3 conditions</vt:lpstr>
      <vt:lpstr>Results: RQ1-HOT across 3 conditions </vt:lpstr>
      <vt:lpstr>Analyzing Patterns in Time (APT)</vt:lpstr>
      <vt:lpstr>Coding: Operationalizing APT</vt:lpstr>
      <vt:lpstr>Results: APT</vt:lpstr>
      <vt:lpstr>Percentages of substance types which are directly followed by HOT</vt:lpstr>
      <vt:lpstr>Patterns of HOT       HOT in 3 conditions</vt:lpstr>
      <vt:lpstr>Discussion and Conclusions</vt:lpstr>
      <vt:lpstr>Applying APT in the Development of a New Item Calibration Approach for CAT</vt:lpstr>
      <vt:lpstr>Variable-Length Computer Classification Testing</vt:lpstr>
      <vt:lpstr>Dissertation Study</vt:lpstr>
      <vt:lpstr>An Example: Using Response Patterns to Make Classification Decisions</vt:lpstr>
      <vt:lpstr>Approaches to Item Calibration  </vt:lpstr>
      <vt:lpstr>Item Calibration Heuristics: 3 Questions with 3 Possible Results</vt:lpstr>
      <vt:lpstr>Results Impacted by Adjusting Value of Maximum, Significance, &amp; Precision</vt:lpstr>
      <vt:lpstr>Methods</vt:lpstr>
      <vt:lpstr>3 Types of Classification Decisions</vt:lpstr>
      <vt:lpstr>Questions MAPSAT Can Help Answer</vt:lpstr>
      <vt:lpstr>Learn More At Our Session Tomorrow</vt:lpstr>
      <vt:lpstr>Summary</vt:lpstr>
      <vt:lpstr>Tradition vs. MAPSAT</vt:lpstr>
      <vt:lpstr>References</vt:lpstr>
      <vt:lpstr>References</vt:lpstr>
      <vt:lpstr>References</vt:lpstr>
      <vt:lpstr>References</vt:lpstr>
      <vt:lpstr>References</vt:lpstr>
      <vt:lpstr>References</vt:lpstr>
      <vt:lpstr>Websites for more information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ways to measure systemic change</dc:title>
  <dc:creator> Rod Myers</dc:creator>
  <cp:lastModifiedBy>Theodore Frick</cp:lastModifiedBy>
  <cp:revision>241</cp:revision>
  <cp:lastPrinted>2011-11-07T15:53:04Z</cp:lastPrinted>
  <dcterms:created xsi:type="dcterms:W3CDTF">2008-06-05T14:56:14Z</dcterms:created>
  <dcterms:modified xsi:type="dcterms:W3CDTF">2011-11-09T14:46:37Z</dcterms:modified>
</cp:coreProperties>
</file>